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1" r:id="rId1"/>
  </p:sldMasterIdLst>
  <p:notesMasterIdLst>
    <p:notesMasterId r:id="rId30"/>
  </p:notesMasterIdLst>
  <p:handoutMasterIdLst>
    <p:handoutMasterId r:id="rId31"/>
  </p:handoutMasterIdLst>
  <p:sldIdLst>
    <p:sldId id="259" r:id="rId2"/>
    <p:sldId id="297" r:id="rId3"/>
    <p:sldId id="326" r:id="rId4"/>
    <p:sldId id="301" r:id="rId5"/>
    <p:sldId id="298" r:id="rId6"/>
    <p:sldId id="299" r:id="rId7"/>
    <p:sldId id="309" r:id="rId8"/>
    <p:sldId id="322" r:id="rId9"/>
    <p:sldId id="315" r:id="rId10"/>
    <p:sldId id="302" r:id="rId11"/>
    <p:sldId id="257" r:id="rId12"/>
    <p:sldId id="258" r:id="rId13"/>
    <p:sldId id="325" r:id="rId14"/>
    <p:sldId id="263" r:id="rId15"/>
    <p:sldId id="265" r:id="rId16"/>
    <p:sldId id="261" r:id="rId17"/>
    <p:sldId id="268" r:id="rId18"/>
    <p:sldId id="316" r:id="rId19"/>
    <p:sldId id="274" r:id="rId20"/>
    <p:sldId id="308" r:id="rId21"/>
    <p:sldId id="318" r:id="rId22"/>
    <p:sldId id="317" r:id="rId23"/>
    <p:sldId id="305" r:id="rId24"/>
    <p:sldId id="323" r:id="rId25"/>
    <p:sldId id="324" r:id="rId26"/>
    <p:sldId id="319" r:id="rId27"/>
    <p:sldId id="306" r:id="rId28"/>
    <p:sldId id="307" r:id="rId29"/>
  </p:sldIdLst>
  <p:sldSz cx="9144000" cy="6858000" type="screen4x3"/>
  <p:notesSz cx="7104063" cy="10234613"/>
  <p:embeddedFontLst>
    <p:embeddedFont>
      <p:font typeface="Archivo Narrow" panose="020B0604020202020204" charset="0"/>
      <p:regular r:id="rId32"/>
      <p:bold r:id="rId33"/>
      <p:italic r:id="rId34"/>
      <p:boldItalic r:id="rId35"/>
    </p:embeddedFont>
    <p:embeddedFont>
      <p:font typeface="Gill Sans MT" panose="020B0502020104020203" pitchFamily="34" charset="0"/>
      <p:regular r:id="rId36"/>
      <p:bold r:id="rId37"/>
      <p:italic r:id="rId38"/>
      <p:boldItalic r:id="rId39"/>
    </p:embeddedFont>
    <p:embeddedFont>
      <p:font typeface="Gill Sans MT Condensed" panose="020B0506020104020203" pitchFamily="34" charset="0"/>
      <p:regular r:id="rId40"/>
    </p:embeddedFont>
    <p:embeddedFont>
      <p:font typeface="Heebo Light" pitchFamily="2" charset="-79"/>
      <p:regular r:id="rId41"/>
    </p:embeddedFont>
    <p:embeddedFont>
      <p:font typeface="Montserrat" panose="00000500000000000000" pitchFamily="2" charset="0"/>
      <p:regular r:id="rId42"/>
      <p:bold r:id="rId43"/>
      <p:italic r:id="rId44"/>
      <p:boldItalic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6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2C00FE-94DE-4488-9FE9-4C2D65516D83}"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D13F6CD8-46AD-46E8-A977-692638FEBA6D}">
      <dgm:prSet phldrT="[Text]" custT="1"/>
      <dgm:spPr/>
      <dgm:t>
        <a:bodyPr/>
        <a:lstStyle/>
        <a:p>
          <a:pPr algn="ctr">
            <a:buNone/>
          </a:pPr>
          <a:r>
            <a:rPr lang="en-US" sz="2000" b="1" dirty="0">
              <a:latin typeface="+mn-lt"/>
              <a:cs typeface="Times New Roman" panose="02020603050405020304" pitchFamily="18" charset="0"/>
            </a:rPr>
            <a:t>Importance of Drowsiness Detection</a:t>
          </a:r>
          <a:endParaRPr lang="en-IN" sz="2000" dirty="0">
            <a:latin typeface="+mn-lt"/>
            <a:cs typeface="Times New Roman" panose="02020603050405020304" pitchFamily="18" charset="0"/>
          </a:endParaRPr>
        </a:p>
      </dgm:t>
    </dgm:pt>
    <dgm:pt modelId="{81C8AAB2-2F54-475C-B419-3C1052923EE9}" type="parTrans" cxnId="{72AC7373-2554-405C-8801-733A8DDB1666}">
      <dgm:prSet/>
      <dgm:spPr/>
      <dgm:t>
        <a:bodyPr/>
        <a:lstStyle/>
        <a:p>
          <a:pPr algn="ctr"/>
          <a:endParaRPr lang="en-IN" sz="1600">
            <a:latin typeface="+mn-lt"/>
            <a:cs typeface="Times New Roman" panose="02020603050405020304" pitchFamily="18" charset="0"/>
          </a:endParaRPr>
        </a:p>
      </dgm:t>
    </dgm:pt>
    <dgm:pt modelId="{88F99F1E-F917-4497-8FD2-099D0A4693B3}" type="sibTrans" cxnId="{72AC7373-2554-405C-8801-733A8DDB1666}">
      <dgm:prSet/>
      <dgm:spPr/>
      <dgm:t>
        <a:bodyPr/>
        <a:lstStyle/>
        <a:p>
          <a:pPr algn="ctr"/>
          <a:endParaRPr lang="en-IN" sz="1600">
            <a:latin typeface="+mn-lt"/>
            <a:cs typeface="Times New Roman" panose="02020603050405020304" pitchFamily="18" charset="0"/>
          </a:endParaRPr>
        </a:p>
      </dgm:t>
    </dgm:pt>
    <dgm:pt modelId="{CBEC42D0-D218-4250-A9A2-4D104D232D30}">
      <dgm:prSet phldrT="[Text]" custT="1"/>
      <dgm:spPr/>
      <dgm:t>
        <a:bodyPr/>
        <a:lstStyle/>
        <a:p>
          <a:pPr algn="ctr">
            <a:buNone/>
          </a:pPr>
          <a:r>
            <a:rPr lang="en-US" sz="1800" dirty="0">
              <a:latin typeface="+mn-lt"/>
              <a:cs typeface="Times New Roman" panose="02020603050405020304" pitchFamily="18" charset="0"/>
            </a:rPr>
            <a:t>A significant cause of road accidents, necessitating effective detection systems.</a:t>
          </a:r>
          <a:endParaRPr lang="en-IN" sz="1800" dirty="0">
            <a:latin typeface="+mn-lt"/>
            <a:cs typeface="Times New Roman" panose="02020603050405020304" pitchFamily="18" charset="0"/>
          </a:endParaRPr>
        </a:p>
      </dgm:t>
    </dgm:pt>
    <dgm:pt modelId="{D9F1BC56-C3AB-44EA-A57A-4D686462B2D0}" type="parTrans" cxnId="{F4FA2C45-9683-4B9F-A9D7-BB025494D92F}">
      <dgm:prSet/>
      <dgm:spPr/>
      <dgm:t>
        <a:bodyPr/>
        <a:lstStyle/>
        <a:p>
          <a:pPr algn="ctr"/>
          <a:endParaRPr lang="en-IN" sz="1600">
            <a:latin typeface="+mn-lt"/>
            <a:cs typeface="Times New Roman" panose="02020603050405020304" pitchFamily="18" charset="0"/>
          </a:endParaRPr>
        </a:p>
      </dgm:t>
    </dgm:pt>
    <dgm:pt modelId="{6C71D069-53BC-420E-BC8D-42182F9A0C3D}" type="sibTrans" cxnId="{F4FA2C45-9683-4B9F-A9D7-BB025494D92F}">
      <dgm:prSet/>
      <dgm:spPr/>
      <dgm:t>
        <a:bodyPr/>
        <a:lstStyle/>
        <a:p>
          <a:pPr algn="ctr"/>
          <a:endParaRPr lang="en-IN" sz="1600">
            <a:latin typeface="+mn-lt"/>
            <a:cs typeface="Times New Roman" panose="02020603050405020304" pitchFamily="18" charset="0"/>
          </a:endParaRPr>
        </a:p>
      </dgm:t>
    </dgm:pt>
    <dgm:pt modelId="{AC17E537-D364-4677-8584-CC56AB1D2686}">
      <dgm:prSet phldrT="[Text]" custT="1"/>
      <dgm:spPr/>
      <dgm:t>
        <a:bodyPr/>
        <a:lstStyle/>
        <a:p>
          <a:pPr algn="ctr">
            <a:buNone/>
          </a:pPr>
          <a:r>
            <a:rPr lang="en-US" sz="2000" b="1" dirty="0">
              <a:latin typeface="+mn-lt"/>
              <a:cs typeface="Times New Roman" panose="02020603050405020304" pitchFamily="18" charset="0"/>
            </a:rPr>
            <a:t>Challenges in Real-Time Detection</a:t>
          </a:r>
          <a:endParaRPr lang="en-IN" sz="2000" dirty="0">
            <a:latin typeface="+mn-lt"/>
            <a:cs typeface="Times New Roman" panose="02020603050405020304" pitchFamily="18" charset="0"/>
          </a:endParaRPr>
        </a:p>
      </dgm:t>
    </dgm:pt>
    <dgm:pt modelId="{E1D7251D-7657-4E2E-A260-23FD21A1AB76}" type="parTrans" cxnId="{B128794A-17D7-409D-9950-E5332FE5AC02}">
      <dgm:prSet/>
      <dgm:spPr/>
      <dgm:t>
        <a:bodyPr/>
        <a:lstStyle/>
        <a:p>
          <a:pPr algn="ctr"/>
          <a:endParaRPr lang="en-IN" sz="1600">
            <a:latin typeface="+mn-lt"/>
            <a:cs typeface="Times New Roman" panose="02020603050405020304" pitchFamily="18" charset="0"/>
          </a:endParaRPr>
        </a:p>
      </dgm:t>
    </dgm:pt>
    <dgm:pt modelId="{25ED93CE-9EA0-4EC6-8CF7-926B5165D110}" type="sibTrans" cxnId="{B128794A-17D7-409D-9950-E5332FE5AC02}">
      <dgm:prSet/>
      <dgm:spPr/>
      <dgm:t>
        <a:bodyPr/>
        <a:lstStyle/>
        <a:p>
          <a:pPr algn="ctr"/>
          <a:endParaRPr lang="en-IN" sz="1600">
            <a:latin typeface="+mn-lt"/>
            <a:cs typeface="Times New Roman" panose="02020603050405020304" pitchFamily="18" charset="0"/>
          </a:endParaRPr>
        </a:p>
      </dgm:t>
    </dgm:pt>
    <dgm:pt modelId="{68628779-400E-4BB8-8769-36EFC4E20A97}">
      <dgm:prSet phldrT="[Text]" custT="1"/>
      <dgm:spPr/>
      <dgm:t>
        <a:bodyPr/>
        <a:lstStyle/>
        <a:p>
          <a:pPr algn="ctr">
            <a:buNone/>
          </a:pPr>
          <a:r>
            <a:rPr lang="en-US" sz="1800" dirty="0">
              <a:latin typeface="+mn-lt"/>
              <a:cs typeface="Times New Roman" panose="02020603050405020304" pitchFamily="18" charset="0"/>
            </a:rPr>
            <a:t>Balancing accuracy and speed in real-time systems is difficult due to human physiology and the need for fast algorithms.</a:t>
          </a:r>
          <a:endParaRPr lang="en-IN" sz="1800" dirty="0">
            <a:latin typeface="+mn-lt"/>
            <a:cs typeface="Times New Roman" panose="02020603050405020304" pitchFamily="18" charset="0"/>
          </a:endParaRPr>
        </a:p>
      </dgm:t>
    </dgm:pt>
    <dgm:pt modelId="{0B61F0C1-C08E-4987-9A3A-EA12BF633C97}" type="parTrans" cxnId="{007968E9-3E6C-41E1-9660-94C7A7D82F2E}">
      <dgm:prSet/>
      <dgm:spPr/>
      <dgm:t>
        <a:bodyPr/>
        <a:lstStyle/>
        <a:p>
          <a:pPr algn="ctr"/>
          <a:endParaRPr lang="en-IN" sz="1600">
            <a:latin typeface="+mn-lt"/>
            <a:cs typeface="Times New Roman" panose="02020603050405020304" pitchFamily="18" charset="0"/>
          </a:endParaRPr>
        </a:p>
      </dgm:t>
    </dgm:pt>
    <dgm:pt modelId="{D7BBFFD8-A0A0-4035-931F-8D2923AD7918}" type="sibTrans" cxnId="{007968E9-3E6C-41E1-9660-94C7A7D82F2E}">
      <dgm:prSet/>
      <dgm:spPr/>
      <dgm:t>
        <a:bodyPr/>
        <a:lstStyle/>
        <a:p>
          <a:pPr algn="ctr"/>
          <a:endParaRPr lang="en-IN" sz="1600">
            <a:latin typeface="+mn-lt"/>
            <a:cs typeface="Times New Roman" panose="02020603050405020304" pitchFamily="18" charset="0"/>
          </a:endParaRPr>
        </a:p>
      </dgm:t>
    </dgm:pt>
    <dgm:pt modelId="{E4C0A7EA-74C6-440D-893D-BDE213E2C2C2}">
      <dgm:prSet phldrT="[Text]" custT="1"/>
      <dgm:spPr/>
      <dgm:t>
        <a:bodyPr/>
        <a:lstStyle/>
        <a:p>
          <a:pPr algn="ctr">
            <a:buNone/>
          </a:pPr>
          <a:r>
            <a:rPr lang="en-US" sz="2000" b="1" dirty="0">
              <a:latin typeface="+mn-lt"/>
              <a:cs typeface="Times New Roman" panose="02020603050405020304" pitchFamily="18" charset="0"/>
            </a:rPr>
            <a:t>Technological Focus</a:t>
          </a:r>
          <a:endParaRPr lang="en-IN" sz="2000" dirty="0">
            <a:latin typeface="+mn-lt"/>
            <a:cs typeface="Times New Roman" panose="02020603050405020304" pitchFamily="18" charset="0"/>
          </a:endParaRPr>
        </a:p>
      </dgm:t>
    </dgm:pt>
    <dgm:pt modelId="{8459EA80-FEF2-4B1D-92DC-D4AF69420C6C}" type="parTrans" cxnId="{C9465B4E-60AD-423B-8360-AEF7A73BA96D}">
      <dgm:prSet/>
      <dgm:spPr/>
      <dgm:t>
        <a:bodyPr/>
        <a:lstStyle/>
        <a:p>
          <a:pPr algn="ctr"/>
          <a:endParaRPr lang="en-IN" sz="1600">
            <a:latin typeface="+mn-lt"/>
            <a:cs typeface="Times New Roman" panose="02020603050405020304" pitchFamily="18" charset="0"/>
          </a:endParaRPr>
        </a:p>
      </dgm:t>
    </dgm:pt>
    <dgm:pt modelId="{AE292DB9-5C15-4D17-9106-EC87A3B68914}" type="sibTrans" cxnId="{C9465B4E-60AD-423B-8360-AEF7A73BA96D}">
      <dgm:prSet/>
      <dgm:spPr/>
      <dgm:t>
        <a:bodyPr/>
        <a:lstStyle/>
        <a:p>
          <a:pPr algn="ctr"/>
          <a:endParaRPr lang="en-IN" sz="1600">
            <a:latin typeface="+mn-lt"/>
            <a:cs typeface="Times New Roman" panose="02020603050405020304" pitchFamily="18" charset="0"/>
          </a:endParaRPr>
        </a:p>
      </dgm:t>
    </dgm:pt>
    <dgm:pt modelId="{C7B6FDFE-9AA8-41EB-81F3-E6EE4F3D2E50}">
      <dgm:prSet phldrT="[Text]" custT="1"/>
      <dgm:spPr/>
      <dgm:t>
        <a:bodyPr/>
        <a:lstStyle/>
        <a:p>
          <a:pPr algn="ctr">
            <a:buNone/>
          </a:pPr>
          <a:r>
            <a:rPr lang="en-US" sz="1800" dirty="0">
              <a:latin typeface="+mn-lt"/>
              <a:cs typeface="Times New Roman" panose="02020603050405020304" pitchFamily="18" charset="0"/>
            </a:rPr>
            <a:t>Fuzzy Logic and ML offer advancements in reducing inference time while maintaining detection reliability.</a:t>
          </a:r>
          <a:endParaRPr lang="en-IN" sz="1800" dirty="0">
            <a:latin typeface="+mn-lt"/>
            <a:cs typeface="Times New Roman" panose="02020603050405020304" pitchFamily="18" charset="0"/>
          </a:endParaRPr>
        </a:p>
      </dgm:t>
    </dgm:pt>
    <dgm:pt modelId="{CAFB139B-10E9-4409-83E9-22BF7A031507}" type="parTrans" cxnId="{1A564234-CE86-4A0F-BC29-2E00C333E353}">
      <dgm:prSet/>
      <dgm:spPr/>
      <dgm:t>
        <a:bodyPr/>
        <a:lstStyle/>
        <a:p>
          <a:pPr algn="ctr"/>
          <a:endParaRPr lang="en-IN" sz="1600">
            <a:latin typeface="+mn-lt"/>
            <a:cs typeface="Times New Roman" panose="02020603050405020304" pitchFamily="18" charset="0"/>
          </a:endParaRPr>
        </a:p>
      </dgm:t>
    </dgm:pt>
    <dgm:pt modelId="{AF7E784B-C086-4EC6-A7AA-D9981F9D207D}" type="sibTrans" cxnId="{1A564234-CE86-4A0F-BC29-2E00C333E353}">
      <dgm:prSet/>
      <dgm:spPr/>
      <dgm:t>
        <a:bodyPr/>
        <a:lstStyle/>
        <a:p>
          <a:pPr algn="ctr"/>
          <a:endParaRPr lang="en-IN" sz="1600">
            <a:latin typeface="+mn-lt"/>
            <a:cs typeface="Times New Roman" panose="02020603050405020304" pitchFamily="18" charset="0"/>
          </a:endParaRPr>
        </a:p>
      </dgm:t>
    </dgm:pt>
    <dgm:pt modelId="{6E69CD62-67DE-4EA7-938E-F5295799D565}">
      <dgm:prSet custT="1"/>
      <dgm:spPr/>
      <dgm:t>
        <a:bodyPr/>
        <a:lstStyle/>
        <a:p>
          <a:pPr algn="ctr">
            <a:buNone/>
          </a:pPr>
          <a:r>
            <a:rPr lang="en-US" sz="2000" b="1" dirty="0">
              <a:latin typeface="+mn-lt"/>
              <a:cs typeface="Times New Roman" panose="02020603050405020304" pitchFamily="18" charset="0"/>
            </a:rPr>
            <a:t>Research Objective</a:t>
          </a:r>
        </a:p>
      </dgm:t>
    </dgm:pt>
    <dgm:pt modelId="{BB7C53BC-458C-4009-81BF-0C43473D7508}" type="parTrans" cxnId="{1B2EE682-01BE-4C59-B294-010ADCDA106C}">
      <dgm:prSet/>
      <dgm:spPr/>
      <dgm:t>
        <a:bodyPr/>
        <a:lstStyle/>
        <a:p>
          <a:pPr algn="ctr"/>
          <a:endParaRPr lang="en-IN" sz="1600">
            <a:latin typeface="+mn-lt"/>
            <a:cs typeface="Times New Roman" panose="02020603050405020304" pitchFamily="18" charset="0"/>
          </a:endParaRPr>
        </a:p>
      </dgm:t>
    </dgm:pt>
    <dgm:pt modelId="{0A490484-7007-4E43-8EFA-2C323CA686BC}" type="sibTrans" cxnId="{1B2EE682-01BE-4C59-B294-010ADCDA106C}">
      <dgm:prSet/>
      <dgm:spPr/>
      <dgm:t>
        <a:bodyPr/>
        <a:lstStyle/>
        <a:p>
          <a:pPr algn="ctr"/>
          <a:endParaRPr lang="en-IN" sz="1600">
            <a:latin typeface="+mn-lt"/>
            <a:cs typeface="Times New Roman" panose="02020603050405020304" pitchFamily="18" charset="0"/>
          </a:endParaRPr>
        </a:p>
      </dgm:t>
    </dgm:pt>
    <dgm:pt modelId="{B57733CB-0116-4D19-8229-0338D3AC1AFB}">
      <dgm:prSet custT="1"/>
      <dgm:spPr/>
      <dgm:t>
        <a:bodyPr/>
        <a:lstStyle/>
        <a:p>
          <a:pPr algn="ctr">
            <a:buNone/>
          </a:pPr>
          <a:r>
            <a:rPr lang="en-US" sz="1800">
              <a:latin typeface="+mn-lt"/>
              <a:cs typeface="Times New Roman" panose="02020603050405020304" pitchFamily="18" charset="0"/>
            </a:rPr>
            <a:t>To compare approaches for real-time drowsiness detection, focusing on finding the optimal balance between speed and accuracy.</a:t>
          </a:r>
          <a:endParaRPr lang="en-US" sz="1800" b="1" dirty="0">
            <a:latin typeface="+mn-lt"/>
            <a:cs typeface="Times New Roman" panose="02020603050405020304" pitchFamily="18" charset="0"/>
          </a:endParaRPr>
        </a:p>
      </dgm:t>
    </dgm:pt>
    <dgm:pt modelId="{F5D33488-AAD5-4752-84BA-15C735891B7E}" type="parTrans" cxnId="{9D105AE0-EE3A-4F42-9986-6EEA65D00841}">
      <dgm:prSet/>
      <dgm:spPr/>
      <dgm:t>
        <a:bodyPr/>
        <a:lstStyle/>
        <a:p>
          <a:pPr algn="ctr"/>
          <a:endParaRPr lang="en-IN" sz="1600">
            <a:latin typeface="+mn-lt"/>
            <a:cs typeface="Times New Roman" panose="02020603050405020304" pitchFamily="18" charset="0"/>
          </a:endParaRPr>
        </a:p>
      </dgm:t>
    </dgm:pt>
    <dgm:pt modelId="{D704C7ED-B1C3-481C-8631-77AC4B45A4CC}" type="sibTrans" cxnId="{9D105AE0-EE3A-4F42-9986-6EEA65D00841}">
      <dgm:prSet/>
      <dgm:spPr/>
      <dgm:t>
        <a:bodyPr/>
        <a:lstStyle/>
        <a:p>
          <a:pPr algn="ctr"/>
          <a:endParaRPr lang="en-IN" sz="1600">
            <a:latin typeface="+mn-lt"/>
            <a:cs typeface="Times New Roman" panose="02020603050405020304" pitchFamily="18" charset="0"/>
          </a:endParaRPr>
        </a:p>
      </dgm:t>
    </dgm:pt>
    <dgm:pt modelId="{43783D9D-9B95-4D9C-9A4D-DDB2F2897498}" type="pres">
      <dgm:prSet presAssocID="{862C00FE-94DE-4488-9FE9-4C2D65516D83}" presName="Name0" presStyleCnt="0">
        <dgm:presLayoutVars>
          <dgm:dir/>
          <dgm:animLvl val="lvl"/>
          <dgm:resizeHandles val="exact"/>
        </dgm:presLayoutVars>
      </dgm:prSet>
      <dgm:spPr/>
    </dgm:pt>
    <dgm:pt modelId="{D537488A-6AAD-4968-BF8A-2B846AE3201C}" type="pres">
      <dgm:prSet presAssocID="{D13F6CD8-46AD-46E8-A977-692638FEBA6D}" presName="linNode" presStyleCnt="0"/>
      <dgm:spPr/>
    </dgm:pt>
    <dgm:pt modelId="{AED7C7FA-CCB6-4091-8E8C-FA0F33AF0CDD}" type="pres">
      <dgm:prSet presAssocID="{D13F6CD8-46AD-46E8-A977-692638FEBA6D}" presName="parentText" presStyleLbl="node1" presStyleIdx="0" presStyleCnt="4">
        <dgm:presLayoutVars>
          <dgm:chMax val="1"/>
          <dgm:bulletEnabled val="1"/>
        </dgm:presLayoutVars>
      </dgm:prSet>
      <dgm:spPr/>
    </dgm:pt>
    <dgm:pt modelId="{764C23C4-32BA-4031-979B-E37463E6497F}" type="pres">
      <dgm:prSet presAssocID="{D13F6CD8-46AD-46E8-A977-692638FEBA6D}" presName="descendantText" presStyleLbl="alignAccFollowNode1" presStyleIdx="0" presStyleCnt="4">
        <dgm:presLayoutVars>
          <dgm:bulletEnabled val="1"/>
        </dgm:presLayoutVars>
      </dgm:prSet>
      <dgm:spPr/>
    </dgm:pt>
    <dgm:pt modelId="{AF629347-D62A-43C2-8FAA-02D215A15947}" type="pres">
      <dgm:prSet presAssocID="{88F99F1E-F917-4497-8FD2-099D0A4693B3}" presName="sp" presStyleCnt="0"/>
      <dgm:spPr/>
    </dgm:pt>
    <dgm:pt modelId="{90D8284C-99A9-48B2-8B86-343B501A9B08}" type="pres">
      <dgm:prSet presAssocID="{AC17E537-D364-4677-8584-CC56AB1D2686}" presName="linNode" presStyleCnt="0"/>
      <dgm:spPr/>
    </dgm:pt>
    <dgm:pt modelId="{58F12E9B-6CD5-4B21-BE33-9A174677C1B2}" type="pres">
      <dgm:prSet presAssocID="{AC17E537-D364-4677-8584-CC56AB1D2686}" presName="parentText" presStyleLbl="node1" presStyleIdx="1" presStyleCnt="4">
        <dgm:presLayoutVars>
          <dgm:chMax val="1"/>
          <dgm:bulletEnabled val="1"/>
        </dgm:presLayoutVars>
      </dgm:prSet>
      <dgm:spPr/>
    </dgm:pt>
    <dgm:pt modelId="{7F0084A5-948B-481A-80A4-BF7288286E25}" type="pres">
      <dgm:prSet presAssocID="{AC17E537-D364-4677-8584-CC56AB1D2686}" presName="descendantText" presStyleLbl="alignAccFollowNode1" presStyleIdx="1" presStyleCnt="4">
        <dgm:presLayoutVars>
          <dgm:bulletEnabled val="1"/>
        </dgm:presLayoutVars>
      </dgm:prSet>
      <dgm:spPr/>
    </dgm:pt>
    <dgm:pt modelId="{255B9490-0C3B-4B66-987E-7183B5F0732E}" type="pres">
      <dgm:prSet presAssocID="{25ED93CE-9EA0-4EC6-8CF7-926B5165D110}" presName="sp" presStyleCnt="0"/>
      <dgm:spPr/>
    </dgm:pt>
    <dgm:pt modelId="{5341CDE6-8308-48CD-A0C9-FA7F64270D32}" type="pres">
      <dgm:prSet presAssocID="{E4C0A7EA-74C6-440D-893D-BDE213E2C2C2}" presName="linNode" presStyleCnt="0"/>
      <dgm:spPr/>
    </dgm:pt>
    <dgm:pt modelId="{722BA204-ED9F-4488-A94D-CA54FCDB379A}" type="pres">
      <dgm:prSet presAssocID="{E4C0A7EA-74C6-440D-893D-BDE213E2C2C2}" presName="parentText" presStyleLbl="node1" presStyleIdx="2" presStyleCnt="4">
        <dgm:presLayoutVars>
          <dgm:chMax val="1"/>
          <dgm:bulletEnabled val="1"/>
        </dgm:presLayoutVars>
      </dgm:prSet>
      <dgm:spPr/>
    </dgm:pt>
    <dgm:pt modelId="{21E2808C-3AFC-4FDF-AFF5-2E90311E1FB3}" type="pres">
      <dgm:prSet presAssocID="{E4C0A7EA-74C6-440D-893D-BDE213E2C2C2}" presName="descendantText" presStyleLbl="alignAccFollowNode1" presStyleIdx="2" presStyleCnt="4">
        <dgm:presLayoutVars>
          <dgm:bulletEnabled val="1"/>
        </dgm:presLayoutVars>
      </dgm:prSet>
      <dgm:spPr/>
    </dgm:pt>
    <dgm:pt modelId="{2C6CFCE8-8ED4-44EB-B5A6-4BB3BBCADBA6}" type="pres">
      <dgm:prSet presAssocID="{AE292DB9-5C15-4D17-9106-EC87A3B68914}" presName="sp" presStyleCnt="0"/>
      <dgm:spPr/>
    </dgm:pt>
    <dgm:pt modelId="{94B6D417-3B71-441D-B7F6-ED39A1A49505}" type="pres">
      <dgm:prSet presAssocID="{6E69CD62-67DE-4EA7-938E-F5295799D565}" presName="linNode" presStyleCnt="0"/>
      <dgm:spPr/>
    </dgm:pt>
    <dgm:pt modelId="{F4D6935D-78D9-43C6-B599-AAA175AE6C58}" type="pres">
      <dgm:prSet presAssocID="{6E69CD62-67DE-4EA7-938E-F5295799D565}" presName="parentText" presStyleLbl="node1" presStyleIdx="3" presStyleCnt="4">
        <dgm:presLayoutVars>
          <dgm:chMax val="1"/>
          <dgm:bulletEnabled val="1"/>
        </dgm:presLayoutVars>
      </dgm:prSet>
      <dgm:spPr/>
    </dgm:pt>
    <dgm:pt modelId="{3D18547E-B477-48B1-B432-55177932B58B}" type="pres">
      <dgm:prSet presAssocID="{6E69CD62-67DE-4EA7-938E-F5295799D565}" presName="descendantText" presStyleLbl="alignAccFollowNode1" presStyleIdx="3" presStyleCnt="4">
        <dgm:presLayoutVars>
          <dgm:bulletEnabled val="1"/>
        </dgm:presLayoutVars>
      </dgm:prSet>
      <dgm:spPr/>
    </dgm:pt>
  </dgm:ptLst>
  <dgm:cxnLst>
    <dgm:cxn modelId="{1A564234-CE86-4A0F-BC29-2E00C333E353}" srcId="{E4C0A7EA-74C6-440D-893D-BDE213E2C2C2}" destId="{C7B6FDFE-9AA8-41EB-81F3-E6EE4F3D2E50}" srcOrd="0" destOrd="0" parTransId="{CAFB139B-10E9-4409-83E9-22BF7A031507}" sibTransId="{AF7E784B-C086-4EC6-A7AA-D9981F9D207D}"/>
    <dgm:cxn modelId="{8FBD7A35-2BBD-479B-B640-623CB1341785}" type="presOf" srcId="{AC17E537-D364-4677-8584-CC56AB1D2686}" destId="{58F12E9B-6CD5-4B21-BE33-9A174677C1B2}" srcOrd="0" destOrd="0" presId="urn:microsoft.com/office/officeart/2005/8/layout/vList5"/>
    <dgm:cxn modelId="{AAFF1B37-2E11-4102-9C18-B5832EB0B13C}" type="presOf" srcId="{C7B6FDFE-9AA8-41EB-81F3-E6EE4F3D2E50}" destId="{21E2808C-3AFC-4FDF-AFF5-2E90311E1FB3}" srcOrd="0" destOrd="0" presId="urn:microsoft.com/office/officeart/2005/8/layout/vList5"/>
    <dgm:cxn modelId="{6BB1D843-4CC3-4332-93A2-924AABE199B0}" type="presOf" srcId="{6E69CD62-67DE-4EA7-938E-F5295799D565}" destId="{F4D6935D-78D9-43C6-B599-AAA175AE6C58}" srcOrd="0" destOrd="0" presId="urn:microsoft.com/office/officeart/2005/8/layout/vList5"/>
    <dgm:cxn modelId="{F4FA2C45-9683-4B9F-A9D7-BB025494D92F}" srcId="{D13F6CD8-46AD-46E8-A977-692638FEBA6D}" destId="{CBEC42D0-D218-4250-A9A2-4D104D232D30}" srcOrd="0" destOrd="0" parTransId="{D9F1BC56-C3AB-44EA-A57A-4D686462B2D0}" sibTransId="{6C71D069-53BC-420E-BC8D-42182F9A0C3D}"/>
    <dgm:cxn modelId="{B128794A-17D7-409D-9950-E5332FE5AC02}" srcId="{862C00FE-94DE-4488-9FE9-4C2D65516D83}" destId="{AC17E537-D364-4677-8584-CC56AB1D2686}" srcOrd="1" destOrd="0" parTransId="{E1D7251D-7657-4E2E-A260-23FD21A1AB76}" sibTransId="{25ED93CE-9EA0-4EC6-8CF7-926B5165D110}"/>
    <dgm:cxn modelId="{C9465B4E-60AD-423B-8360-AEF7A73BA96D}" srcId="{862C00FE-94DE-4488-9FE9-4C2D65516D83}" destId="{E4C0A7EA-74C6-440D-893D-BDE213E2C2C2}" srcOrd="2" destOrd="0" parTransId="{8459EA80-FEF2-4B1D-92DC-D4AF69420C6C}" sibTransId="{AE292DB9-5C15-4D17-9106-EC87A3B68914}"/>
    <dgm:cxn modelId="{9E69E170-8D6A-45B9-96EC-04D7DA4D7DD9}" type="presOf" srcId="{D13F6CD8-46AD-46E8-A977-692638FEBA6D}" destId="{AED7C7FA-CCB6-4091-8E8C-FA0F33AF0CDD}" srcOrd="0" destOrd="0" presId="urn:microsoft.com/office/officeart/2005/8/layout/vList5"/>
    <dgm:cxn modelId="{72AC7373-2554-405C-8801-733A8DDB1666}" srcId="{862C00FE-94DE-4488-9FE9-4C2D65516D83}" destId="{D13F6CD8-46AD-46E8-A977-692638FEBA6D}" srcOrd="0" destOrd="0" parTransId="{81C8AAB2-2F54-475C-B419-3C1052923EE9}" sibTransId="{88F99F1E-F917-4497-8FD2-099D0A4693B3}"/>
    <dgm:cxn modelId="{C0A78957-1743-4389-979C-60ED9FC86A0E}" type="presOf" srcId="{CBEC42D0-D218-4250-A9A2-4D104D232D30}" destId="{764C23C4-32BA-4031-979B-E37463E6497F}" srcOrd="0" destOrd="0" presId="urn:microsoft.com/office/officeart/2005/8/layout/vList5"/>
    <dgm:cxn modelId="{1B2EE682-01BE-4C59-B294-010ADCDA106C}" srcId="{862C00FE-94DE-4488-9FE9-4C2D65516D83}" destId="{6E69CD62-67DE-4EA7-938E-F5295799D565}" srcOrd="3" destOrd="0" parTransId="{BB7C53BC-458C-4009-81BF-0C43473D7508}" sibTransId="{0A490484-7007-4E43-8EFA-2C323CA686BC}"/>
    <dgm:cxn modelId="{B313D78B-5F2F-40AE-A990-94508FE7794D}" type="presOf" srcId="{862C00FE-94DE-4488-9FE9-4C2D65516D83}" destId="{43783D9D-9B95-4D9C-9A4D-DDB2F2897498}" srcOrd="0" destOrd="0" presId="urn:microsoft.com/office/officeart/2005/8/layout/vList5"/>
    <dgm:cxn modelId="{B42A36BE-0360-4204-B88C-BBA8A25A510C}" type="presOf" srcId="{E4C0A7EA-74C6-440D-893D-BDE213E2C2C2}" destId="{722BA204-ED9F-4488-A94D-CA54FCDB379A}" srcOrd="0" destOrd="0" presId="urn:microsoft.com/office/officeart/2005/8/layout/vList5"/>
    <dgm:cxn modelId="{9D105AE0-EE3A-4F42-9986-6EEA65D00841}" srcId="{6E69CD62-67DE-4EA7-938E-F5295799D565}" destId="{B57733CB-0116-4D19-8229-0338D3AC1AFB}" srcOrd="0" destOrd="0" parTransId="{F5D33488-AAD5-4752-84BA-15C735891B7E}" sibTransId="{D704C7ED-B1C3-481C-8631-77AC4B45A4CC}"/>
    <dgm:cxn modelId="{007968E9-3E6C-41E1-9660-94C7A7D82F2E}" srcId="{AC17E537-D364-4677-8584-CC56AB1D2686}" destId="{68628779-400E-4BB8-8769-36EFC4E20A97}" srcOrd="0" destOrd="0" parTransId="{0B61F0C1-C08E-4987-9A3A-EA12BF633C97}" sibTransId="{D7BBFFD8-A0A0-4035-931F-8D2923AD7918}"/>
    <dgm:cxn modelId="{14EDADEB-DAC0-48BE-B60D-F954FB52365A}" type="presOf" srcId="{B57733CB-0116-4D19-8229-0338D3AC1AFB}" destId="{3D18547E-B477-48B1-B432-55177932B58B}" srcOrd="0" destOrd="0" presId="urn:microsoft.com/office/officeart/2005/8/layout/vList5"/>
    <dgm:cxn modelId="{693D21F7-9CD2-4DD7-81EA-11E104FDF130}" type="presOf" srcId="{68628779-400E-4BB8-8769-36EFC4E20A97}" destId="{7F0084A5-948B-481A-80A4-BF7288286E25}" srcOrd="0" destOrd="0" presId="urn:microsoft.com/office/officeart/2005/8/layout/vList5"/>
    <dgm:cxn modelId="{456811A4-4F91-4DBC-8CAF-8586123FC2C5}" type="presParOf" srcId="{43783D9D-9B95-4D9C-9A4D-DDB2F2897498}" destId="{D537488A-6AAD-4968-BF8A-2B846AE3201C}" srcOrd="0" destOrd="0" presId="urn:microsoft.com/office/officeart/2005/8/layout/vList5"/>
    <dgm:cxn modelId="{D4ABAA0E-4281-4168-99C3-3AB6CDD75F52}" type="presParOf" srcId="{D537488A-6AAD-4968-BF8A-2B846AE3201C}" destId="{AED7C7FA-CCB6-4091-8E8C-FA0F33AF0CDD}" srcOrd="0" destOrd="0" presId="urn:microsoft.com/office/officeart/2005/8/layout/vList5"/>
    <dgm:cxn modelId="{0FC03062-085F-420C-977A-05F46D821565}" type="presParOf" srcId="{D537488A-6AAD-4968-BF8A-2B846AE3201C}" destId="{764C23C4-32BA-4031-979B-E37463E6497F}" srcOrd="1" destOrd="0" presId="urn:microsoft.com/office/officeart/2005/8/layout/vList5"/>
    <dgm:cxn modelId="{C577ADF1-E296-41EB-A308-55B5D661542B}" type="presParOf" srcId="{43783D9D-9B95-4D9C-9A4D-DDB2F2897498}" destId="{AF629347-D62A-43C2-8FAA-02D215A15947}" srcOrd="1" destOrd="0" presId="urn:microsoft.com/office/officeart/2005/8/layout/vList5"/>
    <dgm:cxn modelId="{3A04F8CC-A5AD-4EF2-A3FF-E081CB84AAB8}" type="presParOf" srcId="{43783D9D-9B95-4D9C-9A4D-DDB2F2897498}" destId="{90D8284C-99A9-48B2-8B86-343B501A9B08}" srcOrd="2" destOrd="0" presId="urn:microsoft.com/office/officeart/2005/8/layout/vList5"/>
    <dgm:cxn modelId="{B0534838-63DB-4EE6-8410-BABB1BB80EFD}" type="presParOf" srcId="{90D8284C-99A9-48B2-8B86-343B501A9B08}" destId="{58F12E9B-6CD5-4B21-BE33-9A174677C1B2}" srcOrd="0" destOrd="0" presId="urn:microsoft.com/office/officeart/2005/8/layout/vList5"/>
    <dgm:cxn modelId="{17466F4A-CC0A-4EB9-9082-38C71EA44249}" type="presParOf" srcId="{90D8284C-99A9-48B2-8B86-343B501A9B08}" destId="{7F0084A5-948B-481A-80A4-BF7288286E25}" srcOrd="1" destOrd="0" presId="urn:microsoft.com/office/officeart/2005/8/layout/vList5"/>
    <dgm:cxn modelId="{791F2056-DEE3-457D-A29F-DFCFF2EF8C53}" type="presParOf" srcId="{43783D9D-9B95-4D9C-9A4D-DDB2F2897498}" destId="{255B9490-0C3B-4B66-987E-7183B5F0732E}" srcOrd="3" destOrd="0" presId="urn:microsoft.com/office/officeart/2005/8/layout/vList5"/>
    <dgm:cxn modelId="{744AD971-BA8F-482E-A91F-E109ED3E729E}" type="presParOf" srcId="{43783D9D-9B95-4D9C-9A4D-DDB2F2897498}" destId="{5341CDE6-8308-48CD-A0C9-FA7F64270D32}" srcOrd="4" destOrd="0" presId="urn:microsoft.com/office/officeart/2005/8/layout/vList5"/>
    <dgm:cxn modelId="{868EE1D5-25B5-4722-890A-4F0F544D9DDE}" type="presParOf" srcId="{5341CDE6-8308-48CD-A0C9-FA7F64270D32}" destId="{722BA204-ED9F-4488-A94D-CA54FCDB379A}" srcOrd="0" destOrd="0" presId="urn:microsoft.com/office/officeart/2005/8/layout/vList5"/>
    <dgm:cxn modelId="{EDCC321E-045E-4974-8679-64A18027314A}" type="presParOf" srcId="{5341CDE6-8308-48CD-A0C9-FA7F64270D32}" destId="{21E2808C-3AFC-4FDF-AFF5-2E90311E1FB3}" srcOrd="1" destOrd="0" presId="urn:microsoft.com/office/officeart/2005/8/layout/vList5"/>
    <dgm:cxn modelId="{6B23D43F-2246-4E36-A9AC-DA8BCAC78BDD}" type="presParOf" srcId="{43783D9D-9B95-4D9C-9A4D-DDB2F2897498}" destId="{2C6CFCE8-8ED4-44EB-B5A6-4BB3BBCADBA6}" srcOrd="5" destOrd="0" presId="urn:microsoft.com/office/officeart/2005/8/layout/vList5"/>
    <dgm:cxn modelId="{C37C857B-B824-4D9C-8B3F-D46400EE6E27}" type="presParOf" srcId="{43783D9D-9B95-4D9C-9A4D-DDB2F2897498}" destId="{94B6D417-3B71-441D-B7F6-ED39A1A49505}" srcOrd="6" destOrd="0" presId="urn:microsoft.com/office/officeart/2005/8/layout/vList5"/>
    <dgm:cxn modelId="{4A55B350-80E5-4BFC-AA20-6540CDE07E7D}" type="presParOf" srcId="{94B6D417-3B71-441D-B7F6-ED39A1A49505}" destId="{F4D6935D-78D9-43C6-B599-AAA175AE6C58}" srcOrd="0" destOrd="0" presId="urn:microsoft.com/office/officeart/2005/8/layout/vList5"/>
    <dgm:cxn modelId="{1317DD83-487A-4384-A4A5-18384FC8CD00}" type="presParOf" srcId="{94B6D417-3B71-441D-B7F6-ED39A1A49505}" destId="{3D18547E-B477-48B1-B432-55177932B58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64B3D1-8CF1-4AF3-95C4-CD653854BD28}"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IN"/>
        </a:p>
      </dgm:t>
    </dgm:pt>
    <dgm:pt modelId="{5ED4E52E-B77A-4177-AB5F-2E8ECE98AEE7}">
      <dgm:prSet/>
      <dgm:spPr/>
      <dgm:t>
        <a:bodyPr/>
        <a:lstStyle/>
        <a:p>
          <a:r>
            <a:rPr lang="en-US" b="1" i="0">
              <a:latin typeface="+mn-lt"/>
            </a:rPr>
            <a:t>EEG (Electroencephalography)</a:t>
          </a:r>
          <a:r>
            <a:rPr lang="en-US" b="0" i="0">
              <a:latin typeface="+mn-lt"/>
            </a:rPr>
            <a:t> measures the brain's electrical activity, making it a highly reliable source for detecting cognitive states such as </a:t>
          </a:r>
          <a:r>
            <a:rPr lang="en-US" b="1" i="0">
              <a:latin typeface="+mn-lt"/>
            </a:rPr>
            <a:t>drowsiness</a:t>
          </a:r>
          <a:r>
            <a:rPr lang="en-US" b="0" i="0">
              <a:latin typeface="+mn-lt"/>
            </a:rPr>
            <a:t>.</a:t>
          </a:r>
          <a:endParaRPr lang="en-IN">
            <a:latin typeface="+mn-lt"/>
          </a:endParaRPr>
        </a:p>
      </dgm:t>
    </dgm:pt>
    <dgm:pt modelId="{D51F22CD-823A-4058-9F6C-998A6F8106EA}" type="parTrans" cxnId="{787FE21A-156F-4036-A5FF-D359C6B231F5}">
      <dgm:prSet/>
      <dgm:spPr/>
      <dgm:t>
        <a:bodyPr/>
        <a:lstStyle/>
        <a:p>
          <a:endParaRPr lang="en-IN">
            <a:latin typeface="+mn-lt"/>
          </a:endParaRPr>
        </a:p>
      </dgm:t>
    </dgm:pt>
    <dgm:pt modelId="{82FFAACF-4DD4-4017-A9C2-91D34F23A237}" type="sibTrans" cxnId="{787FE21A-156F-4036-A5FF-D359C6B231F5}">
      <dgm:prSet/>
      <dgm:spPr/>
      <dgm:t>
        <a:bodyPr/>
        <a:lstStyle/>
        <a:p>
          <a:endParaRPr lang="en-IN">
            <a:latin typeface="+mn-lt"/>
          </a:endParaRPr>
        </a:p>
      </dgm:t>
    </dgm:pt>
    <dgm:pt modelId="{B52F8CB1-5151-4839-8032-1C5842CBEC87}">
      <dgm:prSet/>
      <dgm:spPr/>
      <dgm:t>
        <a:bodyPr/>
        <a:lstStyle/>
        <a:p>
          <a:r>
            <a:rPr lang="en-US" b="0" i="0">
              <a:latin typeface="+mn-lt"/>
            </a:rPr>
            <a:t>Unlike other physiological signals (such as heart rate or eye movement), </a:t>
          </a:r>
          <a:r>
            <a:rPr lang="en-US" b="1" i="0">
              <a:latin typeface="+mn-lt"/>
            </a:rPr>
            <a:t>EEG directly reflects brain activity</a:t>
          </a:r>
          <a:r>
            <a:rPr lang="en-US" b="0" i="0">
              <a:latin typeface="+mn-lt"/>
            </a:rPr>
            <a:t>, providing earlier and more accurate indicators of </a:t>
          </a:r>
          <a:r>
            <a:rPr lang="en-US" b="1" i="0">
              <a:latin typeface="+mn-lt"/>
            </a:rPr>
            <a:t>fatigue</a:t>
          </a:r>
          <a:r>
            <a:rPr lang="en-US" b="0" i="0">
              <a:latin typeface="+mn-lt"/>
            </a:rPr>
            <a:t>.</a:t>
          </a:r>
          <a:endParaRPr lang="en-IN">
            <a:latin typeface="+mn-lt"/>
          </a:endParaRPr>
        </a:p>
      </dgm:t>
    </dgm:pt>
    <dgm:pt modelId="{24B6C3BF-EFDC-43D0-AFE5-89EA40C72318}" type="parTrans" cxnId="{AB79AA79-2AEB-4F8E-ADA2-B81EDB618329}">
      <dgm:prSet/>
      <dgm:spPr/>
      <dgm:t>
        <a:bodyPr/>
        <a:lstStyle/>
        <a:p>
          <a:endParaRPr lang="en-IN">
            <a:latin typeface="+mn-lt"/>
          </a:endParaRPr>
        </a:p>
      </dgm:t>
    </dgm:pt>
    <dgm:pt modelId="{BE5ECE8F-5EEA-4752-AE46-7DE21B545825}" type="sibTrans" cxnId="{AB79AA79-2AEB-4F8E-ADA2-B81EDB618329}">
      <dgm:prSet/>
      <dgm:spPr/>
      <dgm:t>
        <a:bodyPr/>
        <a:lstStyle/>
        <a:p>
          <a:endParaRPr lang="en-IN">
            <a:latin typeface="+mn-lt"/>
          </a:endParaRPr>
        </a:p>
      </dgm:t>
    </dgm:pt>
    <dgm:pt modelId="{568CBA4E-DC15-4B65-AD46-951B318EA6C4}">
      <dgm:prSet/>
      <dgm:spPr/>
      <dgm:t>
        <a:bodyPr/>
        <a:lstStyle/>
        <a:p>
          <a:r>
            <a:rPr lang="en-US" b="1" i="0">
              <a:latin typeface="+mn-lt"/>
            </a:rPr>
            <a:t>Drowsiness</a:t>
          </a:r>
          <a:r>
            <a:rPr lang="en-US" b="0" i="0">
              <a:latin typeface="+mn-lt"/>
            </a:rPr>
            <a:t> is associated with specific brain wave patterns, such as increases in </a:t>
          </a:r>
          <a:r>
            <a:rPr lang="en-US" b="1" i="0">
              <a:latin typeface="+mn-lt"/>
            </a:rPr>
            <a:t>theta (4–8 Hz)</a:t>
          </a:r>
          <a:r>
            <a:rPr lang="en-US" b="0" i="0">
              <a:latin typeface="+mn-lt"/>
            </a:rPr>
            <a:t> and </a:t>
          </a:r>
          <a:r>
            <a:rPr lang="en-US" b="1" i="0">
              <a:latin typeface="+mn-lt"/>
            </a:rPr>
            <a:t>alpha (8–12 Hz)</a:t>
          </a:r>
          <a:r>
            <a:rPr lang="en-US" b="0" i="0">
              <a:latin typeface="+mn-lt"/>
            </a:rPr>
            <a:t> waves, which can be detected through EEG.</a:t>
          </a:r>
          <a:endParaRPr lang="en-IN" dirty="0">
            <a:latin typeface="+mn-lt"/>
          </a:endParaRPr>
        </a:p>
      </dgm:t>
    </dgm:pt>
    <dgm:pt modelId="{84C34042-E3C4-406E-890D-42FB3E4CC81E}" type="parTrans" cxnId="{E266E7C2-23FE-410F-8E9C-A980AB697BE0}">
      <dgm:prSet/>
      <dgm:spPr/>
      <dgm:t>
        <a:bodyPr/>
        <a:lstStyle/>
        <a:p>
          <a:endParaRPr lang="en-IN">
            <a:latin typeface="+mn-lt"/>
          </a:endParaRPr>
        </a:p>
      </dgm:t>
    </dgm:pt>
    <dgm:pt modelId="{A9552579-A343-48FA-A4E0-E979594BBB65}" type="sibTrans" cxnId="{E266E7C2-23FE-410F-8E9C-A980AB697BE0}">
      <dgm:prSet/>
      <dgm:spPr/>
      <dgm:t>
        <a:bodyPr/>
        <a:lstStyle/>
        <a:p>
          <a:endParaRPr lang="en-IN">
            <a:latin typeface="+mn-lt"/>
          </a:endParaRPr>
        </a:p>
      </dgm:t>
    </dgm:pt>
    <dgm:pt modelId="{74E87EC7-9125-43F0-902B-C2FE90AEC29B}">
      <dgm:prSet/>
      <dgm:spPr/>
      <dgm:t>
        <a:bodyPr/>
        <a:lstStyle/>
        <a:p>
          <a:r>
            <a:rPr lang="en-US" b="1" i="0">
              <a:latin typeface="+mn-lt"/>
            </a:rPr>
            <a:t>EEG-based detection</a:t>
          </a:r>
          <a:r>
            <a:rPr lang="en-US" b="0" i="0">
              <a:latin typeface="+mn-lt"/>
            </a:rPr>
            <a:t> allows real-time monitoring of changes in mental alertness, offering a more precise approach to identifying </a:t>
          </a:r>
          <a:r>
            <a:rPr lang="en-US" b="1" i="0">
              <a:latin typeface="+mn-lt"/>
            </a:rPr>
            <a:t>driver fatigue</a:t>
          </a:r>
          <a:r>
            <a:rPr lang="en-US" b="0" i="0">
              <a:latin typeface="+mn-lt"/>
            </a:rPr>
            <a:t> before it manifests into dangerous behavior, such as micro-sleeps or drifting off the road.</a:t>
          </a:r>
          <a:endParaRPr lang="en-IN">
            <a:latin typeface="+mn-lt"/>
          </a:endParaRPr>
        </a:p>
      </dgm:t>
    </dgm:pt>
    <dgm:pt modelId="{49A011B0-E061-4D82-94DE-C0E48F90F994}" type="parTrans" cxnId="{D99BF359-7582-4CFF-B0E3-9F9C9EB70BED}">
      <dgm:prSet/>
      <dgm:spPr/>
      <dgm:t>
        <a:bodyPr/>
        <a:lstStyle/>
        <a:p>
          <a:endParaRPr lang="en-IN">
            <a:latin typeface="+mn-lt"/>
          </a:endParaRPr>
        </a:p>
      </dgm:t>
    </dgm:pt>
    <dgm:pt modelId="{21FAC749-7C30-4CB4-96EE-77A09639E954}" type="sibTrans" cxnId="{D99BF359-7582-4CFF-B0E3-9F9C9EB70BED}">
      <dgm:prSet/>
      <dgm:spPr/>
      <dgm:t>
        <a:bodyPr/>
        <a:lstStyle/>
        <a:p>
          <a:endParaRPr lang="en-IN">
            <a:latin typeface="+mn-lt"/>
          </a:endParaRPr>
        </a:p>
      </dgm:t>
    </dgm:pt>
    <dgm:pt modelId="{0ED868D4-471A-4614-8131-B0935DC48FC8}" type="pres">
      <dgm:prSet presAssocID="{2764B3D1-8CF1-4AF3-95C4-CD653854BD28}" presName="Name0" presStyleCnt="0">
        <dgm:presLayoutVars>
          <dgm:chMax val="7"/>
          <dgm:chPref val="7"/>
          <dgm:dir/>
        </dgm:presLayoutVars>
      </dgm:prSet>
      <dgm:spPr/>
    </dgm:pt>
    <dgm:pt modelId="{8D76A7C1-344B-4418-B3A2-2771470E9711}" type="pres">
      <dgm:prSet presAssocID="{2764B3D1-8CF1-4AF3-95C4-CD653854BD28}" presName="Name1" presStyleCnt="0"/>
      <dgm:spPr/>
    </dgm:pt>
    <dgm:pt modelId="{1E4F4AE4-276D-4582-9107-E2E651F5C3A1}" type="pres">
      <dgm:prSet presAssocID="{2764B3D1-8CF1-4AF3-95C4-CD653854BD28}" presName="cycle" presStyleCnt="0"/>
      <dgm:spPr/>
    </dgm:pt>
    <dgm:pt modelId="{30F24A85-72AA-45E8-A9B7-D9A05BB2B076}" type="pres">
      <dgm:prSet presAssocID="{2764B3D1-8CF1-4AF3-95C4-CD653854BD28}" presName="srcNode" presStyleLbl="node1" presStyleIdx="0" presStyleCnt="4"/>
      <dgm:spPr/>
    </dgm:pt>
    <dgm:pt modelId="{234D2818-0677-422E-A0C2-297F85092FC8}" type="pres">
      <dgm:prSet presAssocID="{2764B3D1-8CF1-4AF3-95C4-CD653854BD28}" presName="conn" presStyleLbl="parChTrans1D2" presStyleIdx="0" presStyleCnt="1"/>
      <dgm:spPr/>
    </dgm:pt>
    <dgm:pt modelId="{6AA47E09-3FDA-432D-AC6F-59CAE8453606}" type="pres">
      <dgm:prSet presAssocID="{2764B3D1-8CF1-4AF3-95C4-CD653854BD28}" presName="extraNode" presStyleLbl="node1" presStyleIdx="0" presStyleCnt="4"/>
      <dgm:spPr/>
    </dgm:pt>
    <dgm:pt modelId="{029C66DC-801A-47E9-A419-CD46895E4C91}" type="pres">
      <dgm:prSet presAssocID="{2764B3D1-8CF1-4AF3-95C4-CD653854BD28}" presName="dstNode" presStyleLbl="node1" presStyleIdx="0" presStyleCnt="4"/>
      <dgm:spPr/>
    </dgm:pt>
    <dgm:pt modelId="{5F2373CD-1BBF-49B0-B884-9687BC49989E}" type="pres">
      <dgm:prSet presAssocID="{5ED4E52E-B77A-4177-AB5F-2E8ECE98AEE7}" presName="text_1" presStyleLbl="node1" presStyleIdx="0" presStyleCnt="4">
        <dgm:presLayoutVars>
          <dgm:bulletEnabled val="1"/>
        </dgm:presLayoutVars>
      </dgm:prSet>
      <dgm:spPr/>
    </dgm:pt>
    <dgm:pt modelId="{495F9EB7-B8E1-4124-A33B-F3A7E34FF903}" type="pres">
      <dgm:prSet presAssocID="{5ED4E52E-B77A-4177-AB5F-2E8ECE98AEE7}" presName="accent_1" presStyleCnt="0"/>
      <dgm:spPr/>
    </dgm:pt>
    <dgm:pt modelId="{4EA63F55-F2B5-4670-83F3-2A83EED77F4C}" type="pres">
      <dgm:prSet presAssocID="{5ED4E52E-B77A-4177-AB5F-2E8ECE98AEE7}" presName="accentRepeatNode" presStyleLbl="solidFgAcc1" presStyleIdx="0" presStyleCnt="4"/>
      <dgm:spPr/>
    </dgm:pt>
    <dgm:pt modelId="{6C0422AB-BF42-44E4-A748-8FE11348BB52}" type="pres">
      <dgm:prSet presAssocID="{B52F8CB1-5151-4839-8032-1C5842CBEC87}" presName="text_2" presStyleLbl="node1" presStyleIdx="1" presStyleCnt="4">
        <dgm:presLayoutVars>
          <dgm:bulletEnabled val="1"/>
        </dgm:presLayoutVars>
      </dgm:prSet>
      <dgm:spPr/>
    </dgm:pt>
    <dgm:pt modelId="{3C266A03-A890-4BEC-A9BA-D6EF61524AC0}" type="pres">
      <dgm:prSet presAssocID="{B52F8CB1-5151-4839-8032-1C5842CBEC87}" presName="accent_2" presStyleCnt="0"/>
      <dgm:spPr/>
    </dgm:pt>
    <dgm:pt modelId="{E1D3502C-403A-47F5-AD02-008B87D4C255}" type="pres">
      <dgm:prSet presAssocID="{B52F8CB1-5151-4839-8032-1C5842CBEC87}" presName="accentRepeatNode" presStyleLbl="solidFgAcc1" presStyleIdx="1" presStyleCnt="4"/>
      <dgm:spPr/>
    </dgm:pt>
    <dgm:pt modelId="{2B8FD713-D04E-4FB4-A784-4D89EE4A4DD1}" type="pres">
      <dgm:prSet presAssocID="{568CBA4E-DC15-4B65-AD46-951B318EA6C4}" presName="text_3" presStyleLbl="node1" presStyleIdx="2" presStyleCnt="4">
        <dgm:presLayoutVars>
          <dgm:bulletEnabled val="1"/>
        </dgm:presLayoutVars>
      </dgm:prSet>
      <dgm:spPr/>
    </dgm:pt>
    <dgm:pt modelId="{7860092E-68A3-4707-AD96-B545202A9430}" type="pres">
      <dgm:prSet presAssocID="{568CBA4E-DC15-4B65-AD46-951B318EA6C4}" presName="accent_3" presStyleCnt="0"/>
      <dgm:spPr/>
    </dgm:pt>
    <dgm:pt modelId="{09CC307A-9742-41BC-AD0F-4A0742F0A9AE}" type="pres">
      <dgm:prSet presAssocID="{568CBA4E-DC15-4B65-AD46-951B318EA6C4}" presName="accentRepeatNode" presStyleLbl="solidFgAcc1" presStyleIdx="2" presStyleCnt="4"/>
      <dgm:spPr/>
    </dgm:pt>
    <dgm:pt modelId="{4B1F3869-CEE9-4136-A72F-163D630CEFD2}" type="pres">
      <dgm:prSet presAssocID="{74E87EC7-9125-43F0-902B-C2FE90AEC29B}" presName="text_4" presStyleLbl="node1" presStyleIdx="3" presStyleCnt="4">
        <dgm:presLayoutVars>
          <dgm:bulletEnabled val="1"/>
        </dgm:presLayoutVars>
      </dgm:prSet>
      <dgm:spPr/>
    </dgm:pt>
    <dgm:pt modelId="{2D17B0D4-3E3B-4378-B65D-1BFF1BB877CE}" type="pres">
      <dgm:prSet presAssocID="{74E87EC7-9125-43F0-902B-C2FE90AEC29B}" presName="accent_4" presStyleCnt="0"/>
      <dgm:spPr/>
    </dgm:pt>
    <dgm:pt modelId="{15E07149-1F5E-4B9E-B67D-05A0EB7AC3F3}" type="pres">
      <dgm:prSet presAssocID="{74E87EC7-9125-43F0-902B-C2FE90AEC29B}" presName="accentRepeatNode" presStyleLbl="solidFgAcc1" presStyleIdx="3" presStyleCnt="4"/>
      <dgm:spPr/>
    </dgm:pt>
  </dgm:ptLst>
  <dgm:cxnLst>
    <dgm:cxn modelId="{3CB53A07-DF2A-40CB-8E99-C3EB3852DA8D}" type="presOf" srcId="{B52F8CB1-5151-4839-8032-1C5842CBEC87}" destId="{6C0422AB-BF42-44E4-A748-8FE11348BB52}" srcOrd="0" destOrd="0" presId="urn:microsoft.com/office/officeart/2008/layout/VerticalCurvedList"/>
    <dgm:cxn modelId="{787FE21A-156F-4036-A5FF-D359C6B231F5}" srcId="{2764B3D1-8CF1-4AF3-95C4-CD653854BD28}" destId="{5ED4E52E-B77A-4177-AB5F-2E8ECE98AEE7}" srcOrd="0" destOrd="0" parTransId="{D51F22CD-823A-4058-9F6C-998A6F8106EA}" sibTransId="{82FFAACF-4DD4-4017-A9C2-91D34F23A237}"/>
    <dgm:cxn modelId="{AB79AA79-2AEB-4F8E-ADA2-B81EDB618329}" srcId="{2764B3D1-8CF1-4AF3-95C4-CD653854BD28}" destId="{B52F8CB1-5151-4839-8032-1C5842CBEC87}" srcOrd="1" destOrd="0" parTransId="{24B6C3BF-EFDC-43D0-AFE5-89EA40C72318}" sibTransId="{BE5ECE8F-5EEA-4752-AE46-7DE21B545825}"/>
    <dgm:cxn modelId="{D99BF359-7582-4CFF-B0E3-9F9C9EB70BED}" srcId="{2764B3D1-8CF1-4AF3-95C4-CD653854BD28}" destId="{74E87EC7-9125-43F0-902B-C2FE90AEC29B}" srcOrd="3" destOrd="0" parTransId="{49A011B0-E061-4D82-94DE-C0E48F90F994}" sibTransId="{21FAC749-7C30-4CB4-96EE-77A09639E954}"/>
    <dgm:cxn modelId="{CB42EC81-83C7-4EF7-A6BC-DA78CC95AC20}" type="presOf" srcId="{568CBA4E-DC15-4B65-AD46-951B318EA6C4}" destId="{2B8FD713-D04E-4FB4-A784-4D89EE4A4DD1}" srcOrd="0" destOrd="0" presId="urn:microsoft.com/office/officeart/2008/layout/VerticalCurvedList"/>
    <dgm:cxn modelId="{57A350B0-9A6A-47BA-9541-166F43AE45F1}" type="presOf" srcId="{74E87EC7-9125-43F0-902B-C2FE90AEC29B}" destId="{4B1F3869-CEE9-4136-A72F-163D630CEFD2}" srcOrd="0" destOrd="0" presId="urn:microsoft.com/office/officeart/2008/layout/VerticalCurvedList"/>
    <dgm:cxn modelId="{E266E7C2-23FE-410F-8E9C-A980AB697BE0}" srcId="{2764B3D1-8CF1-4AF3-95C4-CD653854BD28}" destId="{568CBA4E-DC15-4B65-AD46-951B318EA6C4}" srcOrd="2" destOrd="0" parTransId="{84C34042-E3C4-406E-890D-42FB3E4CC81E}" sibTransId="{A9552579-A343-48FA-A4E0-E979594BBB65}"/>
    <dgm:cxn modelId="{9169ABE6-F316-42A4-B753-B2403DCD1B0A}" type="presOf" srcId="{5ED4E52E-B77A-4177-AB5F-2E8ECE98AEE7}" destId="{5F2373CD-1BBF-49B0-B884-9687BC49989E}" srcOrd="0" destOrd="0" presId="urn:microsoft.com/office/officeart/2008/layout/VerticalCurvedList"/>
    <dgm:cxn modelId="{5CCDA1F5-3FFA-4E99-A5F5-C897B86D96EC}" type="presOf" srcId="{82FFAACF-4DD4-4017-A9C2-91D34F23A237}" destId="{234D2818-0677-422E-A0C2-297F85092FC8}" srcOrd="0" destOrd="0" presId="urn:microsoft.com/office/officeart/2008/layout/VerticalCurvedList"/>
    <dgm:cxn modelId="{7CB99FF8-43E3-4FC7-9BCB-084F9D815F37}" type="presOf" srcId="{2764B3D1-8CF1-4AF3-95C4-CD653854BD28}" destId="{0ED868D4-471A-4614-8131-B0935DC48FC8}" srcOrd="0" destOrd="0" presId="urn:microsoft.com/office/officeart/2008/layout/VerticalCurvedList"/>
    <dgm:cxn modelId="{AAB09905-B422-4DC5-8E5E-659E5C5B3061}" type="presParOf" srcId="{0ED868D4-471A-4614-8131-B0935DC48FC8}" destId="{8D76A7C1-344B-4418-B3A2-2771470E9711}" srcOrd="0" destOrd="0" presId="urn:microsoft.com/office/officeart/2008/layout/VerticalCurvedList"/>
    <dgm:cxn modelId="{78A73CFD-531E-450C-9355-6039B3A48460}" type="presParOf" srcId="{8D76A7C1-344B-4418-B3A2-2771470E9711}" destId="{1E4F4AE4-276D-4582-9107-E2E651F5C3A1}" srcOrd="0" destOrd="0" presId="urn:microsoft.com/office/officeart/2008/layout/VerticalCurvedList"/>
    <dgm:cxn modelId="{575D9565-03ED-4951-9A99-F084C75A0101}" type="presParOf" srcId="{1E4F4AE4-276D-4582-9107-E2E651F5C3A1}" destId="{30F24A85-72AA-45E8-A9B7-D9A05BB2B076}" srcOrd="0" destOrd="0" presId="urn:microsoft.com/office/officeart/2008/layout/VerticalCurvedList"/>
    <dgm:cxn modelId="{D6B0167F-0059-44E3-92E3-FF2AC4F93125}" type="presParOf" srcId="{1E4F4AE4-276D-4582-9107-E2E651F5C3A1}" destId="{234D2818-0677-422E-A0C2-297F85092FC8}" srcOrd="1" destOrd="0" presId="urn:microsoft.com/office/officeart/2008/layout/VerticalCurvedList"/>
    <dgm:cxn modelId="{D20CAA1D-D1D0-46F8-B5ED-7B5C436C2CD6}" type="presParOf" srcId="{1E4F4AE4-276D-4582-9107-E2E651F5C3A1}" destId="{6AA47E09-3FDA-432D-AC6F-59CAE8453606}" srcOrd="2" destOrd="0" presId="urn:microsoft.com/office/officeart/2008/layout/VerticalCurvedList"/>
    <dgm:cxn modelId="{03517A04-E552-4F92-8F34-C8AFAF92F649}" type="presParOf" srcId="{1E4F4AE4-276D-4582-9107-E2E651F5C3A1}" destId="{029C66DC-801A-47E9-A419-CD46895E4C91}" srcOrd="3" destOrd="0" presId="urn:microsoft.com/office/officeart/2008/layout/VerticalCurvedList"/>
    <dgm:cxn modelId="{08CB4F34-0095-4D18-9565-3B6D1F17D02C}" type="presParOf" srcId="{8D76A7C1-344B-4418-B3A2-2771470E9711}" destId="{5F2373CD-1BBF-49B0-B884-9687BC49989E}" srcOrd="1" destOrd="0" presId="urn:microsoft.com/office/officeart/2008/layout/VerticalCurvedList"/>
    <dgm:cxn modelId="{FBAB59A5-ABF1-42BB-951A-9AA10B05362A}" type="presParOf" srcId="{8D76A7C1-344B-4418-B3A2-2771470E9711}" destId="{495F9EB7-B8E1-4124-A33B-F3A7E34FF903}" srcOrd="2" destOrd="0" presId="urn:microsoft.com/office/officeart/2008/layout/VerticalCurvedList"/>
    <dgm:cxn modelId="{10C4BB7C-542D-4F59-9440-6C07C72904E9}" type="presParOf" srcId="{495F9EB7-B8E1-4124-A33B-F3A7E34FF903}" destId="{4EA63F55-F2B5-4670-83F3-2A83EED77F4C}" srcOrd="0" destOrd="0" presId="urn:microsoft.com/office/officeart/2008/layout/VerticalCurvedList"/>
    <dgm:cxn modelId="{CBFE2D62-AC37-460C-9765-0E4179789C53}" type="presParOf" srcId="{8D76A7C1-344B-4418-B3A2-2771470E9711}" destId="{6C0422AB-BF42-44E4-A748-8FE11348BB52}" srcOrd="3" destOrd="0" presId="urn:microsoft.com/office/officeart/2008/layout/VerticalCurvedList"/>
    <dgm:cxn modelId="{E0EDBCBB-9D38-488B-AE64-5585F7D35D5C}" type="presParOf" srcId="{8D76A7C1-344B-4418-B3A2-2771470E9711}" destId="{3C266A03-A890-4BEC-A9BA-D6EF61524AC0}" srcOrd="4" destOrd="0" presId="urn:microsoft.com/office/officeart/2008/layout/VerticalCurvedList"/>
    <dgm:cxn modelId="{DE877C3C-4239-47A8-896F-9BC811E04A1E}" type="presParOf" srcId="{3C266A03-A890-4BEC-A9BA-D6EF61524AC0}" destId="{E1D3502C-403A-47F5-AD02-008B87D4C255}" srcOrd="0" destOrd="0" presId="urn:microsoft.com/office/officeart/2008/layout/VerticalCurvedList"/>
    <dgm:cxn modelId="{C298C146-EE69-4F00-9302-66A9072F78FB}" type="presParOf" srcId="{8D76A7C1-344B-4418-B3A2-2771470E9711}" destId="{2B8FD713-D04E-4FB4-A784-4D89EE4A4DD1}" srcOrd="5" destOrd="0" presId="urn:microsoft.com/office/officeart/2008/layout/VerticalCurvedList"/>
    <dgm:cxn modelId="{CBC33265-A7BC-4668-A1FE-1A997555C520}" type="presParOf" srcId="{8D76A7C1-344B-4418-B3A2-2771470E9711}" destId="{7860092E-68A3-4707-AD96-B545202A9430}" srcOrd="6" destOrd="0" presId="urn:microsoft.com/office/officeart/2008/layout/VerticalCurvedList"/>
    <dgm:cxn modelId="{17A02133-E110-4E46-A525-2F7188D90906}" type="presParOf" srcId="{7860092E-68A3-4707-AD96-B545202A9430}" destId="{09CC307A-9742-41BC-AD0F-4A0742F0A9AE}" srcOrd="0" destOrd="0" presId="urn:microsoft.com/office/officeart/2008/layout/VerticalCurvedList"/>
    <dgm:cxn modelId="{E8F386F5-3DDD-4DFC-829E-7C7BD262F56B}" type="presParOf" srcId="{8D76A7C1-344B-4418-B3A2-2771470E9711}" destId="{4B1F3869-CEE9-4136-A72F-163D630CEFD2}" srcOrd="7" destOrd="0" presId="urn:microsoft.com/office/officeart/2008/layout/VerticalCurvedList"/>
    <dgm:cxn modelId="{0AEF20DB-A495-48A2-ABF0-6C788BA20F04}" type="presParOf" srcId="{8D76A7C1-344B-4418-B3A2-2771470E9711}" destId="{2D17B0D4-3E3B-4378-B65D-1BFF1BB877CE}" srcOrd="8" destOrd="0" presId="urn:microsoft.com/office/officeart/2008/layout/VerticalCurvedList"/>
    <dgm:cxn modelId="{14884ED5-DF83-447A-9977-CDA85C6F06AA}" type="presParOf" srcId="{2D17B0D4-3E3B-4378-B65D-1BFF1BB877CE}" destId="{15E07149-1F5E-4B9E-B67D-05A0EB7AC3F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D05336-7337-47C5-99B3-3044E68929D1}"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IN"/>
        </a:p>
      </dgm:t>
    </dgm:pt>
    <dgm:pt modelId="{992A14D1-A419-45C4-A083-38E84B136DC8}">
      <dgm:prSet phldrT="[Text]" custT="1"/>
      <dgm:spPr/>
      <dgm:t>
        <a:bodyPr/>
        <a:lstStyle/>
        <a:p>
          <a:pPr algn="l">
            <a:buClrTx/>
            <a:buSzTx/>
          </a:pPr>
          <a:r>
            <a:rPr kumimoji="0" lang="en-US" altLang="en-US" sz="1600" b="1" i="0" u="none" strike="noStrike" cap="none" normalizeH="0" baseline="0" dirty="0">
              <a:ln/>
              <a:effectLst/>
              <a:latin typeface="+mn-lt"/>
            </a:rPr>
            <a:t>Lack of Comparative Studies:</a:t>
          </a:r>
          <a:endParaRPr kumimoji="0" lang="en-US" altLang="en-US" sz="1600" b="0" i="0" u="none" strike="noStrike" cap="none" normalizeH="0" baseline="0" dirty="0">
            <a:ln/>
            <a:effectLst/>
            <a:latin typeface="+mn-lt"/>
          </a:endParaRPr>
        </a:p>
        <a:p>
          <a:pPr algn="l">
            <a:buClrTx/>
            <a:buSzTx/>
          </a:pPr>
          <a:r>
            <a:rPr kumimoji="0" lang="en-US" altLang="en-US" sz="1600" b="0" i="0" u="none" strike="noStrike" cap="none" normalizeH="0" baseline="0" dirty="0">
              <a:ln/>
              <a:effectLst/>
              <a:latin typeface="+mn-lt"/>
            </a:rPr>
            <a:t>Insufficient studies comparing inference times and accuracy across various models.</a:t>
          </a:r>
          <a:endParaRPr lang="en-IN" sz="1600" dirty="0">
            <a:latin typeface="+mn-lt"/>
          </a:endParaRPr>
        </a:p>
      </dgm:t>
    </dgm:pt>
    <dgm:pt modelId="{5E90F8B4-467C-4958-95CE-2000C2864931}" type="parTrans" cxnId="{EEB69D9D-5DF2-4D27-B5B0-E8718D4FA908}">
      <dgm:prSet/>
      <dgm:spPr/>
      <dgm:t>
        <a:bodyPr/>
        <a:lstStyle/>
        <a:p>
          <a:pPr algn="l"/>
          <a:endParaRPr lang="en-IN" sz="1800">
            <a:latin typeface="+mn-lt"/>
          </a:endParaRPr>
        </a:p>
      </dgm:t>
    </dgm:pt>
    <dgm:pt modelId="{33E574E2-DC90-4CA6-990C-25FB17AE71F6}" type="sibTrans" cxnId="{EEB69D9D-5DF2-4D27-B5B0-E8718D4FA908}">
      <dgm:prSet/>
      <dgm:spPr/>
      <dgm:t>
        <a:bodyPr/>
        <a:lstStyle/>
        <a:p>
          <a:pPr algn="l"/>
          <a:endParaRPr lang="en-IN" sz="1800">
            <a:latin typeface="+mn-lt"/>
          </a:endParaRPr>
        </a:p>
      </dgm:t>
    </dgm:pt>
    <dgm:pt modelId="{4AD9DC59-C107-4548-A9EA-0C78972E68D7}">
      <dgm:prSet phldrT="[Text]" custT="1"/>
      <dgm:spPr/>
      <dgm:t>
        <a:bodyPr/>
        <a:lstStyle/>
        <a:p>
          <a:pPr algn="l">
            <a:buClrTx/>
            <a:buSzTx/>
          </a:pPr>
          <a:r>
            <a:rPr kumimoji="0" lang="en-US" altLang="en-US" sz="1600" b="1" i="0" u="none" strike="noStrike" cap="none" normalizeH="0" baseline="0" dirty="0">
              <a:ln/>
              <a:effectLst/>
              <a:latin typeface="+mn-lt"/>
            </a:rPr>
            <a:t>Limited Practical Implementation of Hybrid model of Fuzzy and Machine Learning:</a:t>
          </a:r>
          <a:endParaRPr kumimoji="0" lang="en-US" altLang="en-US" sz="1600" b="0" i="0" u="none" strike="noStrike" cap="none" normalizeH="0" baseline="0" dirty="0">
            <a:ln/>
            <a:effectLst/>
            <a:latin typeface="+mn-lt"/>
          </a:endParaRPr>
        </a:p>
        <a:p>
          <a:pPr algn="l">
            <a:buClrTx/>
            <a:buSzTx/>
          </a:pPr>
          <a:r>
            <a:rPr kumimoji="0" lang="en-US" altLang="en-US" sz="1600" b="0" i="0" u="none" strike="noStrike" cap="none" normalizeH="0" baseline="0" dirty="0">
              <a:ln/>
              <a:effectLst/>
              <a:latin typeface="+mn-lt"/>
            </a:rPr>
            <a:t>real-world application remains largely unexplored.</a:t>
          </a:r>
          <a:endParaRPr lang="en-IN" sz="1600" dirty="0">
            <a:latin typeface="+mn-lt"/>
          </a:endParaRPr>
        </a:p>
      </dgm:t>
    </dgm:pt>
    <dgm:pt modelId="{5B513A07-1A1E-4EF7-9C11-99C2A9EE5E24}" type="parTrans" cxnId="{2ED57E77-4112-4132-80B3-E646E51CA2E9}">
      <dgm:prSet/>
      <dgm:spPr/>
      <dgm:t>
        <a:bodyPr/>
        <a:lstStyle/>
        <a:p>
          <a:pPr algn="l"/>
          <a:endParaRPr lang="en-IN" sz="1800">
            <a:latin typeface="+mn-lt"/>
          </a:endParaRPr>
        </a:p>
      </dgm:t>
    </dgm:pt>
    <dgm:pt modelId="{DD56712B-F33F-46BC-9A85-F56C7CC16EB6}" type="sibTrans" cxnId="{2ED57E77-4112-4132-80B3-E646E51CA2E9}">
      <dgm:prSet/>
      <dgm:spPr/>
      <dgm:t>
        <a:bodyPr/>
        <a:lstStyle/>
        <a:p>
          <a:pPr algn="l"/>
          <a:endParaRPr lang="en-IN" sz="1800">
            <a:latin typeface="+mn-lt"/>
          </a:endParaRPr>
        </a:p>
      </dgm:t>
    </dgm:pt>
    <dgm:pt modelId="{3A32401D-0349-4824-A37F-C72A482EE6CC}">
      <dgm:prSet phldrT="[Text]" custT="1"/>
      <dgm:spPr/>
      <dgm:t>
        <a:bodyPr/>
        <a:lstStyle/>
        <a:p>
          <a:pPr algn="l">
            <a:buClrTx/>
            <a:buSzTx/>
          </a:pPr>
          <a:r>
            <a:rPr kumimoji="0" lang="en-US" altLang="en-US" sz="1600" b="1" i="0" u="none" strike="noStrike" cap="none" normalizeH="0" baseline="0">
              <a:ln/>
              <a:effectLst/>
              <a:latin typeface="+mn-lt"/>
            </a:rPr>
            <a:t>Real-Time Focus:</a:t>
          </a:r>
          <a:endParaRPr kumimoji="0" lang="en-US" altLang="en-US" sz="1600" b="0" i="0" u="none" strike="noStrike" cap="none" normalizeH="0" baseline="0">
            <a:ln/>
            <a:effectLst/>
            <a:latin typeface="+mn-lt"/>
          </a:endParaRPr>
        </a:p>
        <a:p>
          <a:pPr algn="l">
            <a:buClrTx/>
            <a:buSzTx/>
          </a:pPr>
          <a:r>
            <a:rPr kumimoji="0" lang="en-US" altLang="en-US" sz="1600" b="0" i="0" u="none" strike="noStrike" cap="none" normalizeH="0" baseline="0">
              <a:ln/>
              <a:effectLst/>
              <a:latin typeface="+mn-lt"/>
            </a:rPr>
            <a:t>Most research prioritizes accuracy over real-time responsiveness.</a:t>
          </a:r>
          <a:endParaRPr lang="en-IN" sz="1600" dirty="0">
            <a:latin typeface="+mn-lt"/>
          </a:endParaRPr>
        </a:p>
      </dgm:t>
    </dgm:pt>
    <dgm:pt modelId="{D4151CFB-36AF-4F46-93E7-BAFF51009AD0}" type="parTrans" cxnId="{AFA85A45-7F5C-4E73-AA0B-CDB003DBBC15}">
      <dgm:prSet/>
      <dgm:spPr/>
      <dgm:t>
        <a:bodyPr/>
        <a:lstStyle/>
        <a:p>
          <a:pPr algn="l"/>
          <a:endParaRPr lang="en-IN" sz="1800">
            <a:latin typeface="+mn-lt"/>
          </a:endParaRPr>
        </a:p>
      </dgm:t>
    </dgm:pt>
    <dgm:pt modelId="{A0091D93-51F5-4B45-B92D-A2B418BED30E}" type="sibTrans" cxnId="{AFA85A45-7F5C-4E73-AA0B-CDB003DBBC15}">
      <dgm:prSet/>
      <dgm:spPr/>
      <dgm:t>
        <a:bodyPr/>
        <a:lstStyle/>
        <a:p>
          <a:pPr algn="l"/>
          <a:endParaRPr lang="en-IN" sz="1800">
            <a:latin typeface="+mn-lt"/>
          </a:endParaRPr>
        </a:p>
      </dgm:t>
    </dgm:pt>
    <dgm:pt modelId="{EAFFD368-DAAF-4A6E-A383-E8FA1956D442}">
      <dgm:prSet phldrT="[Text]" custT="1"/>
      <dgm:spPr/>
      <dgm:t>
        <a:bodyPr/>
        <a:lstStyle/>
        <a:p>
          <a:pPr algn="l">
            <a:buClrTx/>
            <a:buSzTx/>
          </a:pPr>
          <a:r>
            <a:rPr kumimoji="0" lang="en-US" altLang="en-US" sz="1600" b="1" i="0" u="none" strike="noStrike" cap="none" normalizeH="0" baseline="0" dirty="0">
              <a:ln/>
              <a:effectLst/>
              <a:latin typeface="+mn-lt"/>
            </a:rPr>
            <a:t>Multimodal Integration Challenges:</a:t>
          </a:r>
          <a:endParaRPr kumimoji="0" lang="en-US" altLang="en-US" sz="1600" b="0" i="0" u="none" strike="noStrike" cap="none" normalizeH="0" baseline="0" dirty="0">
            <a:ln/>
            <a:effectLst/>
            <a:latin typeface="+mn-lt"/>
          </a:endParaRPr>
        </a:p>
        <a:p>
          <a:pPr algn="l">
            <a:buClrTx/>
            <a:buSzTx/>
          </a:pPr>
          <a:r>
            <a:rPr kumimoji="0" lang="en-US" altLang="en-US" sz="1600" b="0" i="0" u="none" strike="noStrike" cap="none" normalizeH="0" baseline="0" dirty="0">
              <a:ln/>
              <a:effectLst/>
              <a:latin typeface="+mn-lt"/>
            </a:rPr>
            <a:t>Difficulties in synchronizing multiple data streams for effective real-time detection.</a:t>
          </a:r>
          <a:endParaRPr lang="en-IN" sz="1600" dirty="0">
            <a:latin typeface="+mn-lt"/>
          </a:endParaRPr>
        </a:p>
      </dgm:t>
    </dgm:pt>
    <dgm:pt modelId="{4C1981B4-3BE0-4B0D-AD35-C69D05FB97FF}" type="parTrans" cxnId="{468BABBF-18D0-46F5-8B54-32FEE6E5F2F0}">
      <dgm:prSet/>
      <dgm:spPr/>
      <dgm:t>
        <a:bodyPr/>
        <a:lstStyle/>
        <a:p>
          <a:pPr algn="l"/>
          <a:endParaRPr lang="en-IN" sz="1800">
            <a:latin typeface="+mn-lt"/>
          </a:endParaRPr>
        </a:p>
      </dgm:t>
    </dgm:pt>
    <dgm:pt modelId="{1805F6C6-2406-4ED5-BAB1-3D368DDB42D8}" type="sibTrans" cxnId="{468BABBF-18D0-46F5-8B54-32FEE6E5F2F0}">
      <dgm:prSet/>
      <dgm:spPr/>
      <dgm:t>
        <a:bodyPr/>
        <a:lstStyle/>
        <a:p>
          <a:pPr algn="l"/>
          <a:endParaRPr lang="en-IN" sz="1800">
            <a:latin typeface="+mn-lt"/>
          </a:endParaRPr>
        </a:p>
      </dgm:t>
    </dgm:pt>
    <dgm:pt modelId="{33508CAA-55DD-4F25-8C44-630A7455B56E}" type="pres">
      <dgm:prSet presAssocID="{08D05336-7337-47C5-99B3-3044E68929D1}" presName="matrix" presStyleCnt="0">
        <dgm:presLayoutVars>
          <dgm:chMax val="1"/>
          <dgm:dir/>
          <dgm:resizeHandles val="exact"/>
        </dgm:presLayoutVars>
      </dgm:prSet>
      <dgm:spPr/>
    </dgm:pt>
    <dgm:pt modelId="{BE23EE78-756C-4C7D-B759-B12E6CFE9B47}" type="pres">
      <dgm:prSet presAssocID="{08D05336-7337-47C5-99B3-3044E68929D1}" presName="diamond" presStyleLbl="bgShp" presStyleIdx="0" presStyleCnt="1"/>
      <dgm:spPr/>
    </dgm:pt>
    <dgm:pt modelId="{21C8B8AF-0BAD-45F6-BA6A-C6CB30FB9232}" type="pres">
      <dgm:prSet presAssocID="{08D05336-7337-47C5-99B3-3044E68929D1}" presName="quad1" presStyleLbl="node1" presStyleIdx="0" presStyleCnt="4">
        <dgm:presLayoutVars>
          <dgm:chMax val="0"/>
          <dgm:chPref val="0"/>
          <dgm:bulletEnabled val="1"/>
        </dgm:presLayoutVars>
      </dgm:prSet>
      <dgm:spPr/>
    </dgm:pt>
    <dgm:pt modelId="{96D31743-CB16-48AF-857E-85A1D8DA82C3}" type="pres">
      <dgm:prSet presAssocID="{08D05336-7337-47C5-99B3-3044E68929D1}" presName="quad2" presStyleLbl="node1" presStyleIdx="1" presStyleCnt="4">
        <dgm:presLayoutVars>
          <dgm:chMax val="0"/>
          <dgm:chPref val="0"/>
          <dgm:bulletEnabled val="1"/>
        </dgm:presLayoutVars>
      </dgm:prSet>
      <dgm:spPr/>
    </dgm:pt>
    <dgm:pt modelId="{FD388F87-4866-4144-97FB-D16B8400AB01}" type="pres">
      <dgm:prSet presAssocID="{08D05336-7337-47C5-99B3-3044E68929D1}" presName="quad3" presStyleLbl="node1" presStyleIdx="2" presStyleCnt="4">
        <dgm:presLayoutVars>
          <dgm:chMax val="0"/>
          <dgm:chPref val="0"/>
          <dgm:bulletEnabled val="1"/>
        </dgm:presLayoutVars>
      </dgm:prSet>
      <dgm:spPr/>
    </dgm:pt>
    <dgm:pt modelId="{E940546A-4DED-4D0C-9793-A16B373E2B2D}" type="pres">
      <dgm:prSet presAssocID="{08D05336-7337-47C5-99B3-3044E68929D1}" presName="quad4" presStyleLbl="node1" presStyleIdx="3" presStyleCnt="4">
        <dgm:presLayoutVars>
          <dgm:chMax val="0"/>
          <dgm:chPref val="0"/>
          <dgm:bulletEnabled val="1"/>
        </dgm:presLayoutVars>
      </dgm:prSet>
      <dgm:spPr/>
    </dgm:pt>
  </dgm:ptLst>
  <dgm:cxnLst>
    <dgm:cxn modelId="{53BF782D-63EB-405D-804E-8F3CCB01E643}" type="presOf" srcId="{992A14D1-A419-45C4-A083-38E84B136DC8}" destId="{21C8B8AF-0BAD-45F6-BA6A-C6CB30FB9232}" srcOrd="0" destOrd="0" presId="urn:microsoft.com/office/officeart/2005/8/layout/matrix3"/>
    <dgm:cxn modelId="{AFA85A45-7F5C-4E73-AA0B-CDB003DBBC15}" srcId="{08D05336-7337-47C5-99B3-3044E68929D1}" destId="{3A32401D-0349-4824-A37F-C72A482EE6CC}" srcOrd="2" destOrd="0" parTransId="{D4151CFB-36AF-4F46-93E7-BAFF51009AD0}" sibTransId="{A0091D93-51F5-4B45-B92D-A2B418BED30E}"/>
    <dgm:cxn modelId="{779B214A-DD47-4857-8346-622EEBD8E413}" type="presOf" srcId="{EAFFD368-DAAF-4A6E-A383-E8FA1956D442}" destId="{E940546A-4DED-4D0C-9793-A16B373E2B2D}" srcOrd="0" destOrd="0" presId="urn:microsoft.com/office/officeart/2005/8/layout/matrix3"/>
    <dgm:cxn modelId="{2ED57E77-4112-4132-80B3-E646E51CA2E9}" srcId="{08D05336-7337-47C5-99B3-3044E68929D1}" destId="{4AD9DC59-C107-4548-A9EA-0C78972E68D7}" srcOrd="1" destOrd="0" parTransId="{5B513A07-1A1E-4EF7-9C11-99C2A9EE5E24}" sibTransId="{DD56712B-F33F-46BC-9A85-F56C7CC16EB6}"/>
    <dgm:cxn modelId="{2C4ED58A-2A43-4951-BE3F-9B18161B1BFE}" type="presOf" srcId="{4AD9DC59-C107-4548-A9EA-0C78972E68D7}" destId="{96D31743-CB16-48AF-857E-85A1D8DA82C3}" srcOrd="0" destOrd="0" presId="urn:microsoft.com/office/officeart/2005/8/layout/matrix3"/>
    <dgm:cxn modelId="{B89E0E91-2DB2-4B9B-A2B8-74ACB0A1A0FD}" type="presOf" srcId="{3A32401D-0349-4824-A37F-C72A482EE6CC}" destId="{FD388F87-4866-4144-97FB-D16B8400AB01}" srcOrd="0" destOrd="0" presId="urn:microsoft.com/office/officeart/2005/8/layout/matrix3"/>
    <dgm:cxn modelId="{EEB69D9D-5DF2-4D27-B5B0-E8718D4FA908}" srcId="{08D05336-7337-47C5-99B3-3044E68929D1}" destId="{992A14D1-A419-45C4-A083-38E84B136DC8}" srcOrd="0" destOrd="0" parTransId="{5E90F8B4-467C-4958-95CE-2000C2864931}" sibTransId="{33E574E2-DC90-4CA6-990C-25FB17AE71F6}"/>
    <dgm:cxn modelId="{468BABBF-18D0-46F5-8B54-32FEE6E5F2F0}" srcId="{08D05336-7337-47C5-99B3-3044E68929D1}" destId="{EAFFD368-DAAF-4A6E-A383-E8FA1956D442}" srcOrd="3" destOrd="0" parTransId="{4C1981B4-3BE0-4B0D-AD35-C69D05FB97FF}" sibTransId="{1805F6C6-2406-4ED5-BAB1-3D368DDB42D8}"/>
    <dgm:cxn modelId="{836FFCD4-4F76-460D-B505-C434191F804E}" type="presOf" srcId="{08D05336-7337-47C5-99B3-3044E68929D1}" destId="{33508CAA-55DD-4F25-8C44-630A7455B56E}" srcOrd="0" destOrd="0" presId="urn:microsoft.com/office/officeart/2005/8/layout/matrix3"/>
    <dgm:cxn modelId="{C5EFC305-1D31-40B2-BE35-996CBED739AE}" type="presParOf" srcId="{33508CAA-55DD-4F25-8C44-630A7455B56E}" destId="{BE23EE78-756C-4C7D-B759-B12E6CFE9B47}" srcOrd="0" destOrd="0" presId="urn:microsoft.com/office/officeart/2005/8/layout/matrix3"/>
    <dgm:cxn modelId="{F8857850-F85A-4F7D-B81B-64CCFF87CDCA}" type="presParOf" srcId="{33508CAA-55DD-4F25-8C44-630A7455B56E}" destId="{21C8B8AF-0BAD-45F6-BA6A-C6CB30FB9232}" srcOrd="1" destOrd="0" presId="urn:microsoft.com/office/officeart/2005/8/layout/matrix3"/>
    <dgm:cxn modelId="{1445AFC3-34FA-4D4E-A3FD-8C86AAC59075}" type="presParOf" srcId="{33508CAA-55DD-4F25-8C44-630A7455B56E}" destId="{96D31743-CB16-48AF-857E-85A1D8DA82C3}" srcOrd="2" destOrd="0" presId="urn:microsoft.com/office/officeart/2005/8/layout/matrix3"/>
    <dgm:cxn modelId="{108B4BD9-1B51-4963-8AF5-08CABEDB3252}" type="presParOf" srcId="{33508CAA-55DD-4F25-8C44-630A7455B56E}" destId="{FD388F87-4866-4144-97FB-D16B8400AB01}" srcOrd="3" destOrd="0" presId="urn:microsoft.com/office/officeart/2005/8/layout/matrix3"/>
    <dgm:cxn modelId="{5A2AED01-438F-4314-B8B6-ACDD81E73578}" type="presParOf" srcId="{33508CAA-55DD-4F25-8C44-630A7455B56E}" destId="{E940546A-4DED-4D0C-9793-A16B373E2B2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73AF1A-B479-420D-9617-A28EE47F100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87ABD5B4-093A-4093-9CF1-C504FDEA7CD8}">
      <dgm:prSet phldrT="[Text]" custT="1"/>
      <dgm:spPr/>
      <dgm:t>
        <a:bodyPr/>
        <a:lstStyle/>
        <a:p>
          <a:r>
            <a:rPr lang="en-US" sz="1400" b="1" dirty="0">
              <a:latin typeface="+mn-lt"/>
            </a:rPr>
            <a:t>Develop a Real-Time Drowsiness Detection System</a:t>
          </a:r>
          <a:endParaRPr lang="en-IN" sz="1400" dirty="0">
            <a:latin typeface="+mn-lt"/>
          </a:endParaRPr>
        </a:p>
      </dgm:t>
    </dgm:pt>
    <dgm:pt modelId="{1361A105-879F-4C0B-A346-A71A41E5DEE1}" type="parTrans" cxnId="{5FAAF95C-88C6-43D3-8150-C24CB2020B57}">
      <dgm:prSet/>
      <dgm:spPr/>
      <dgm:t>
        <a:bodyPr/>
        <a:lstStyle/>
        <a:p>
          <a:endParaRPr lang="en-IN" sz="1400">
            <a:latin typeface="+mn-lt"/>
          </a:endParaRPr>
        </a:p>
      </dgm:t>
    </dgm:pt>
    <dgm:pt modelId="{10BB3D0D-5D74-4A5D-943E-2997F3A4D10E}" type="sibTrans" cxnId="{5FAAF95C-88C6-43D3-8150-C24CB2020B57}">
      <dgm:prSet/>
      <dgm:spPr/>
      <dgm:t>
        <a:bodyPr/>
        <a:lstStyle/>
        <a:p>
          <a:endParaRPr lang="en-IN" sz="1400">
            <a:latin typeface="+mn-lt"/>
          </a:endParaRPr>
        </a:p>
      </dgm:t>
    </dgm:pt>
    <dgm:pt modelId="{46C3C445-D3FF-47A2-A11A-05B5ED83FB19}">
      <dgm:prSet phldrT="[Text]" custT="1"/>
      <dgm:spPr/>
      <dgm:t>
        <a:bodyPr/>
        <a:lstStyle/>
        <a:p>
          <a:r>
            <a:rPr lang="en-US" sz="1400" dirty="0">
              <a:latin typeface="+mn-lt"/>
            </a:rPr>
            <a:t>Create an efficient system that detects drowsiness in drivers using EEG signals in real-time to prevent accidents.</a:t>
          </a:r>
          <a:endParaRPr lang="en-IN" sz="1400" dirty="0">
            <a:latin typeface="+mn-lt"/>
          </a:endParaRPr>
        </a:p>
      </dgm:t>
    </dgm:pt>
    <dgm:pt modelId="{0BE2A481-2406-4FF1-BFD6-9BB9F5D9146D}" type="parTrans" cxnId="{C8C4AA98-7DF5-417E-BCD6-41E4B37430A7}">
      <dgm:prSet/>
      <dgm:spPr/>
      <dgm:t>
        <a:bodyPr/>
        <a:lstStyle/>
        <a:p>
          <a:endParaRPr lang="en-IN" sz="1400">
            <a:latin typeface="+mn-lt"/>
          </a:endParaRPr>
        </a:p>
      </dgm:t>
    </dgm:pt>
    <dgm:pt modelId="{34596D9B-343C-4CE8-A8B4-FD9AF34381A0}" type="sibTrans" cxnId="{C8C4AA98-7DF5-417E-BCD6-41E4B37430A7}">
      <dgm:prSet/>
      <dgm:spPr/>
      <dgm:t>
        <a:bodyPr/>
        <a:lstStyle/>
        <a:p>
          <a:endParaRPr lang="en-IN" sz="1400">
            <a:latin typeface="+mn-lt"/>
          </a:endParaRPr>
        </a:p>
      </dgm:t>
    </dgm:pt>
    <dgm:pt modelId="{D79BD569-3B2C-44FD-AABC-2A88047C785C}">
      <dgm:prSet phldrT="[Text]" custT="1"/>
      <dgm:spPr/>
      <dgm:t>
        <a:bodyPr/>
        <a:lstStyle/>
        <a:p>
          <a:r>
            <a:rPr lang="en-US" sz="1400" b="1" dirty="0">
              <a:latin typeface="+mn-lt"/>
            </a:rPr>
            <a:t>Compare Traditional and Advanced Machine Learning Models</a:t>
          </a:r>
          <a:endParaRPr lang="en-IN" sz="1400" dirty="0">
            <a:latin typeface="+mn-lt"/>
          </a:endParaRPr>
        </a:p>
      </dgm:t>
    </dgm:pt>
    <dgm:pt modelId="{EF004333-1E0D-4748-85A8-BC0DBAF3349F}" type="parTrans" cxnId="{A8C219D9-8215-45B3-9560-0FEF7E0CCEC3}">
      <dgm:prSet/>
      <dgm:spPr/>
      <dgm:t>
        <a:bodyPr/>
        <a:lstStyle/>
        <a:p>
          <a:endParaRPr lang="en-IN" sz="1400">
            <a:latin typeface="+mn-lt"/>
          </a:endParaRPr>
        </a:p>
      </dgm:t>
    </dgm:pt>
    <dgm:pt modelId="{F084E28A-CC73-474F-AD75-940C8A2A0A6D}" type="sibTrans" cxnId="{A8C219D9-8215-45B3-9560-0FEF7E0CCEC3}">
      <dgm:prSet/>
      <dgm:spPr/>
      <dgm:t>
        <a:bodyPr/>
        <a:lstStyle/>
        <a:p>
          <a:endParaRPr lang="en-IN" sz="1400">
            <a:latin typeface="+mn-lt"/>
          </a:endParaRPr>
        </a:p>
      </dgm:t>
    </dgm:pt>
    <dgm:pt modelId="{C4BBABB7-9A21-494C-BB5D-D91885526056}">
      <dgm:prSet custT="1"/>
      <dgm:spPr/>
      <dgm:t>
        <a:bodyPr/>
        <a:lstStyle/>
        <a:p>
          <a:r>
            <a:rPr lang="en-US" sz="1400" b="1" dirty="0">
              <a:latin typeface="+mn-lt"/>
            </a:rPr>
            <a:t>Design a Hybrid Model</a:t>
          </a:r>
          <a:endParaRPr lang="en-US" sz="1400" dirty="0">
            <a:latin typeface="+mn-lt"/>
          </a:endParaRPr>
        </a:p>
      </dgm:t>
    </dgm:pt>
    <dgm:pt modelId="{9513E45A-5AC8-4250-8D86-D8506E295AB9}" type="parTrans" cxnId="{EA5FEB0D-3542-40E4-B498-E59181B8BD8C}">
      <dgm:prSet/>
      <dgm:spPr/>
      <dgm:t>
        <a:bodyPr/>
        <a:lstStyle/>
        <a:p>
          <a:endParaRPr lang="en-IN" sz="1400">
            <a:latin typeface="+mn-lt"/>
          </a:endParaRPr>
        </a:p>
      </dgm:t>
    </dgm:pt>
    <dgm:pt modelId="{4C2ACF1C-3B04-4044-9576-E3AE3E14CC64}" type="sibTrans" cxnId="{EA5FEB0D-3542-40E4-B498-E59181B8BD8C}">
      <dgm:prSet/>
      <dgm:spPr/>
      <dgm:t>
        <a:bodyPr/>
        <a:lstStyle/>
        <a:p>
          <a:endParaRPr lang="en-IN" sz="1400">
            <a:latin typeface="+mn-lt"/>
          </a:endParaRPr>
        </a:p>
      </dgm:t>
    </dgm:pt>
    <dgm:pt modelId="{C70D3418-88ED-40A9-8AA2-0D97AC435B2B}">
      <dgm:prSet phldrT="[Text]" custT="1"/>
      <dgm:spPr/>
      <dgm:t>
        <a:bodyPr/>
        <a:lstStyle/>
        <a:p>
          <a:r>
            <a:rPr lang="en-US" sz="1400" dirty="0">
              <a:latin typeface="+mn-lt"/>
            </a:rPr>
            <a:t>Evaluate and compare the performance of traditional machine learning models (e.g., SVM, Random Forest, etc.) with advanced techniques such as </a:t>
          </a:r>
          <a:r>
            <a:rPr lang="en-US" sz="1400" dirty="0" err="1">
              <a:latin typeface="+mn-lt"/>
            </a:rPr>
            <a:t>XGBoost</a:t>
          </a:r>
          <a:r>
            <a:rPr lang="en-US" sz="1400" dirty="0">
              <a:latin typeface="+mn-lt"/>
            </a:rPr>
            <a:t> and Fuzzy Logic.</a:t>
          </a:r>
          <a:endParaRPr lang="en-IN" sz="1400" dirty="0">
            <a:latin typeface="+mn-lt"/>
          </a:endParaRPr>
        </a:p>
      </dgm:t>
    </dgm:pt>
    <dgm:pt modelId="{D8264D32-9AF6-45F4-9176-490464BAC4AF}" type="parTrans" cxnId="{96061845-36B5-4B80-97EE-E9A578304696}">
      <dgm:prSet/>
      <dgm:spPr/>
      <dgm:t>
        <a:bodyPr/>
        <a:lstStyle/>
        <a:p>
          <a:endParaRPr lang="en-IN" sz="1400">
            <a:latin typeface="+mn-lt"/>
          </a:endParaRPr>
        </a:p>
      </dgm:t>
    </dgm:pt>
    <dgm:pt modelId="{F7361930-F045-405E-945C-64905D80243F}" type="sibTrans" cxnId="{96061845-36B5-4B80-97EE-E9A578304696}">
      <dgm:prSet/>
      <dgm:spPr/>
      <dgm:t>
        <a:bodyPr/>
        <a:lstStyle/>
        <a:p>
          <a:endParaRPr lang="en-IN" sz="1400">
            <a:latin typeface="+mn-lt"/>
          </a:endParaRPr>
        </a:p>
      </dgm:t>
    </dgm:pt>
    <dgm:pt modelId="{6AE74A5B-8A2B-4919-B51B-DF5E38388085}">
      <dgm:prSet custT="1"/>
      <dgm:spPr/>
      <dgm:t>
        <a:bodyPr/>
        <a:lstStyle/>
        <a:p>
          <a:r>
            <a:rPr lang="en-US" sz="1400" dirty="0">
              <a:latin typeface="+mn-lt"/>
            </a:rPr>
            <a:t>Develop a hybrid model combining Fuzzy Logic and </a:t>
          </a:r>
          <a:r>
            <a:rPr lang="en-US" sz="1400" dirty="0" err="1">
              <a:latin typeface="+mn-lt"/>
            </a:rPr>
            <a:t>XGBoodt</a:t>
          </a:r>
          <a:r>
            <a:rPr lang="en-US" sz="1400" dirty="0">
              <a:latin typeface="+mn-lt"/>
            </a:rPr>
            <a:t> to achieve an optimal balance between detection reliability (accuracy) and computational efficiency (inference time).</a:t>
          </a:r>
        </a:p>
      </dgm:t>
    </dgm:pt>
    <dgm:pt modelId="{45968A60-7C36-4D64-ABFC-96F587A6C527}" type="parTrans" cxnId="{03F5F87A-4606-4A10-97FB-6EFFAB41A974}">
      <dgm:prSet/>
      <dgm:spPr/>
      <dgm:t>
        <a:bodyPr/>
        <a:lstStyle/>
        <a:p>
          <a:endParaRPr lang="en-IN" sz="1400">
            <a:latin typeface="+mn-lt"/>
          </a:endParaRPr>
        </a:p>
      </dgm:t>
    </dgm:pt>
    <dgm:pt modelId="{EB4EB95F-FE34-4571-AB16-81B5EFBDA2B5}" type="sibTrans" cxnId="{03F5F87A-4606-4A10-97FB-6EFFAB41A974}">
      <dgm:prSet/>
      <dgm:spPr/>
      <dgm:t>
        <a:bodyPr/>
        <a:lstStyle/>
        <a:p>
          <a:endParaRPr lang="en-IN" sz="1400">
            <a:latin typeface="+mn-lt"/>
          </a:endParaRPr>
        </a:p>
      </dgm:t>
    </dgm:pt>
    <dgm:pt modelId="{1679DBC5-20CB-4A4D-BD60-4E69B59D3E63}">
      <dgm:prSet custT="1"/>
      <dgm:spPr/>
      <dgm:t>
        <a:bodyPr/>
        <a:lstStyle/>
        <a:p>
          <a:r>
            <a:rPr lang="en-US" sz="1400" b="1">
              <a:latin typeface="+mn-lt"/>
            </a:rPr>
            <a:t>Optimize Inference Time</a:t>
          </a:r>
          <a:endParaRPr lang="en-US" sz="1400" dirty="0">
            <a:latin typeface="+mn-lt"/>
          </a:endParaRPr>
        </a:p>
      </dgm:t>
    </dgm:pt>
    <dgm:pt modelId="{FD142295-25A7-4F07-908A-C39206AD74E6}" type="parTrans" cxnId="{38DDFC7E-A3F4-4D86-BB33-7F9E90EBDCF6}">
      <dgm:prSet/>
      <dgm:spPr/>
      <dgm:t>
        <a:bodyPr/>
        <a:lstStyle/>
        <a:p>
          <a:endParaRPr lang="en-IN" sz="1800">
            <a:latin typeface="+mn-lt"/>
          </a:endParaRPr>
        </a:p>
      </dgm:t>
    </dgm:pt>
    <dgm:pt modelId="{767DA30B-0545-4B48-854D-2ACFF5B005DD}" type="sibTrans" cxnId="{38DDFC7E-A3F4-4D86-BB33-7F9E90EBDCF6}">
      <dgm:prSet/>
      <dgm:spPr/>
      <dgm:t>
        <a:bodyPr/>
        <a:lstStyle/>
        <a:p>
          <a:endParaRPr lang="en-IN" sz="1800">
            <a:latin typeface="+mn-lt"/>
          </a:endParaRPr>
        </a:p>
      </dgm:t>
    </dgm:pt>
    <dgm:pt modelId="{B9264AA5-7614-42B3-A9BA-93564FB22739}">
      <dgm:prSet custT="1"/>
      <dgm:spPr/>
      <dgm:t>
        <a:bodyPr/>
        <a:lstStyle/>
        <a:p>
          <a:r>
            <a:rPr lang="en-US" sz="1600" dirty="0">
              <a:latin typeface="+mn-lt"/>
            </a:rPr>
            <a:t>Implement and test the models to minimize inference time while maintaining high accuracy, ensuring that the system can respond instantly to driver drowsiness.</a:t>
          </a:r>
        </a:p>
      </dgm:t>
    </dgm:pt>
    <dgm:pt modelId="{CD9474C3-1087-4CAB-8876-3EB4F644C738}" type="parTrans" cxnId="{17579B56-BA0A-4604-9E3A-93E36B93D714}">
      <dgm:prSet/>
      <dgm:spPr/>
      <dgm:t>
        <a:bodyPr/>
        <a:lstStyle/>
        <a:p>
          <a:endParaRPr lang="en-US" sz="1800">
            <a:latin typeface="+mn-lt"/>
          </a:endParaRPr>
        </a:p>
      </dgm:t>
    </dgm:pt>
    <dgm:pt modelId="{6E48D3A0-4C00-4ED2-974C-B77219578372}" type="sibTrans" cxnId="{17579B56-BA0A-4604-9E3A-93E36B93D714}">
      <dgm:prSet/>
      <dgm:spPr/>
      <dgm:t>
        <a:bodyPr/>
        <a:lstStyle/>
        <a:p>
          <a:endParaRPr lang="en-US" sz="1800">
            <a:latin typeface="+mn-lt"/>
          </a:endParaRPr>
        </a:p>
      </dgm:t>
    </dgm:pt>
    <dgm:pt modelId="{98A0ACDD-F198-4B43-894B-AE1792DFEB93}">
      <dgm:prSet custT="1"/>
      <dgm:spPr/>
      <dgm:t>
        <a:bodyPr/>
        <a:lstStyle/>
        <a:p>
          <a:r>
            <a:rPr lang="en-US" sz="1400" b="1">
              <a:latin typeface="+mn-lt"/>
            </a:rPr>
            <a:t>Integrate Fuzzy Logic for Handling Uncertainty</a:t>
          </a:r>
          <a:endParaRPr lang="en-IN" sz="1400" dirty="0">
            <a:latin typeface="+mn-lt"/>
          </a:endParaRPr>
        </a:p>
      </dgm:t>
    </dgm:pt>
    <dgm:pt modelId="{C16B6881-D147-4879-BB42-A7CF0AF0FB2F}" type="parTrans" cxnId="{E27D1BC6-3F09-4D02-BBC3-35A45E936A63}">
      <dgm:prSet/>
      <dgm:spPr/>
      <dgm:t>
        <a:bodyPr/>
        <a:lstStyle/>
        <a:p>
          <a:endParaRPr lang="en-IN" sz="1800">
            <a:latin typeface="+mn-lt"/>
          </a:endParaRPr>
        </a:p>
      </dgm:t>
    </dgm:pt>
    <dgm:pt modelId="{A71CE7DF-5EAD-4E84-BE65-BA4EC1C071F5}" type="sibTrans" cxnId="{E27D1BC6-3F09-4D02-BBC3-35A45E936A63}">
      <dgm:prSet/>
      <dgm:spPr/>
      <dgm:t>
        <a:bodyPr/>
        <a:lstStyle/>
        <a:p>
          <a:endParaRPr lang="en-IN" sz="1800">
            <a:latin typeface="+mn-lt"/>
          </a:endParaRPr>
        </a:p>
      </dgm:t>
    </dgm:pt>
    <dgm:pt modelId="{B8A6D0E4-7B20-41BD-98CE-119886252FB0}">
      <dgm:prSet custT="1"/>
      <dgm:spPr/>
      <dgm:t>
        <a:bodyPr/>
        <a:lstStyle/>
        <a:p>
          <a:r>
            <a:rPr lang="en-US" sz="1600" dirty="0">
              <a:latin typeface="+mn-lt"/>
            </a:rPr>
            <a:t>Utilize Fuzzy Logic to manage uncertainty and imprecision in EEG data, allowing for more adaptive and flexible drowsiness detection across different driving conditions.</a:t>
          </a:r>
        </a:p>
      </dgm:t>
    </dgm:pt>
    <dgm:pt modelId="{E66AAB57-1654-4558-B4C4-E47EBA019AFC}" type="parTrans" cxnId="{DE6DDBBC-5A8B-4392-981E-5A796CF77CCB}">
      <dgm:prSet/>
      <dgm:spPr/>
      <dgm:t>
        <a:bodyPr/>
        <a:lstStyle/>
        <a:p>
          <a:endParaRPr lang="en-US" sz="1800">
            <a:latin typeface="+mn-lt"/>
          </a:endParaRPr>
        </a:p>
      </dgm:t>
    </dgm:pt>
    <dgm:pt modelId="{B91B618E-94E6-4CD9-8EF7-508374BC4248}" type="sibTrans" cxnId="{DE6DDBBC-5A8B-4392-981E-5A796CF77CCB}">
      <dgm:prSet/>
      <dgm:spPr/>
      <dgm:t>
        <a:bodyPr/>
        <a:lstStyle/>
        <a:p>
          <a:endParaRPr lang="en-US" sz="1800">
            <a:latin typeface="+mn-lt"/>
          </a:endParaRPr>
        </a:p>
      </dgm:t>
    </dgm:pt>
    <dgm:pt modelId="{E8547D8D-7CC1-4BC6-926C-993C1EB89D2E}" type="pres">
      <dgm:prSet presAssocID="{B773AF1A-B479-420D-9617-A28EE47F1009}" presName="Name0" presStyleCnt="0">
        <dgm:presLayoutVars>
          <dgm:dir/>
          <dgm:animLvl val="lvl"/>
          <dgm:resizeHandles val="exact"/>
        </dgm:presLayoutVars>
      </dgm:prSet>
      <dgm:spPr/>
    </dgm:pt>
    <dgm:pt modelId="{829C4F94-3CBD-478C-8666-3360A919F9B7}" type="pres">
      <dgm:prSet presAssocID="{87ABD5B4-093A-4093-9CF1-C504FDEA7CD8}" presName="linNode" presStyleCnt="0"/>
      <dgm:spPr/>
    </dgm:pt>
    <dgm:pt modelId="{EF6D3C37-9D5B-4FCF-B61B-DB80CEFB4764}" type="pres">
      <dgm:prSet presAssocID="{87ABD5B4-093A-4093-9CF1-C504FDEA7CD8}" presName="parentText" presStyleLbl="node1" presStyleIdx="0" presStyleCnt="5">
        <dgm:presLayoutVars>
          <dgm:chMax val="1"/>
          <dgm:bulletEnabled val="1"/>
        </dgm:presLayoutVars>
      </dgm:prSet>
      <dgm:spPr/>
    </dgm:pt>
    <dgm:pt modelId="{C46075EF-5415-40FA-9582-BA8FF089B022}" type="pres">
      <dgm:prSet presAssocID="{87ABD5B4-093A-4093-9CF1-C504FDEA7CD8}" presName="descendantText" presStyleLbl="alignAccFollowNode1" presStyleIdx="0" presStyleCnt="5">
        <dgm:presLayoutVars>
          <dgm:bulletEnabled val="1"/>
        </dgm:presLayoutVars>
      </dgm:prSet>
      <dgm:spPr/>
    </dgm:pt>
    <dgm:pt modelId="{F65FAAD3-F0D3-4AF2-A7CF-C3DDD63AE8DC}" type="pres">
      <dgm:prSet presAssocID="{10BB3D0D-5D74-4A5D-943E-2997F3A4D10E}" presName="sp" presStyleCnt="0"/>
      <dgm:spPr/>
    </dgm:pt>
    <dgm:pt modelId="{49059AED-6597-4995-BE67-7BBB9126D106}" type="pres">
      <dgm:prSet presAssocID="{98A0ACDD-F198-4B43-894B-AE1792DFEB93}" presName="linNode" presStyleCnt="0"/>
      <dgm:spPr/>
    </dgm:pt>
    <dgm:pt modelId="{7617D2FF-3896-4646-82EB-D0D2D1DC11AE}" type="pres">
      <dgm:prSet presAssocID="{98A0ACDD-F198-4B43-894B-AE1792DFEB93}" presName="parentText" presStyleLbl="node1" presStyleIdx="1" presStyleCnt="5">
        <dgm:presLayoutVars>
          <dgm:chMax val="1"/>
          <dgm:bulletEnabled val="1"/>
        </dgm:presLayoutVars>
      </dgm:prSet>
      <dgm:spPr/>
    </dgm:pt>
    <dgm:pt modelId="{CF4C4369-4707-43AF-A625-151BDA1ADEAE}" type="pres">
      <dgm:prSet presAssocID="{98A0ACDD-F198-4B43-894B-AE1792DFEB93}" presName="descendantText" presStyleLbl="alignAccFollowNode1" presStyleIdx="1" presStyleCnt="5">
        <dgm:presLayoutVars>
          <dgm:bulletEnabled val="1"/>
        </dgm:presLayoutVars>
      </dgm:prSet>
      <dgm:spPr/>
    </dgm:pt>
    <dgm:pt modelId="{2CBC5424-746D-4103-913A-1AF0308E4698}" type="pres">
      <dgm:prSet presAssocID="{A71CE7DF-5EAD-4E84-BE65-BA4EC1C071F5}" presName="sp" presStyleCnt="0"/>
      <dgm:spPr/>
    </dgm:pt>
    <dgm:pt modelId="{13CCC845-4152-4CA6-A1B8-67E21EE469B1}" type="pres">
      <dgm:prSet presAssocID="{D79BD569-3B2C-44FD-AABC-2A88047C785C}" presName="linNode" presStyleCnt="0"/>
      <dgm:spPr/>
    </dgm:pt>
    <dgm:pt modelId="{16BEC98A-AD8D-4D34-AF8C-225801C9410B}" type="pres">
      <dgm:prSet presAssocID="{D79BD569-3B2C-44FD-AABC-2A88047C785C}" presName="parentText" presStyleLbl="node1" presStyleIdx="2" presStyleCnt="5">
        <dgm:presLayoutVars>
          <dgm:chMax val="1"/>
          <dgm:bulletEnabled val="1"/>
        </dgm:presLayoutVars>
      </dgm:prSet>
      <dgm:spPr/>
    </dgm:pt>
    <dgm:pt modelId="{2296A5C1-6F1A-4371-A9E9-A246A252A63B}" type="pres">
      <dgm:prSet presAssocID="{D79BD569-3B2C-44FD-AABC-2A88047C785C}" presName="descendantText" presStyleLbl="alignAccFollowNode1" presStyleIdx="2" presStyleCnt="5">
        <dgm:presLayoutVars>
          <dgm:bulletEnabled val="1"/>
        </dgm:presLayoutVars>
      </dgm:prSet>
      <dgm:spPr/>
    </dgm:pt>
    <dgm:pt modelId="{9A74507A-A4EB-445B-B717-E2CCB1332A55}" type="pres">
      <dgm:prSet presAssocID="{F084E28A-CC73-474F-AD75-940C8A2A0A6D}" presName="sp" presStyleCnt="0"/>
      <dgm:spPr/>
    </dgm:pt>
    <dgm:pt modelId="{25DB7863-67E2-4661-BDE3-0FDC9F29820B}" type="pres">
      <dgm:prSet presAssocID="{C4BBABB7-9A21-494C-BB5D-D91885526056}" presName="linNode" presStyleCnt="0"/>
      <dgm:spPr/>
    </dgm:pt>
    <dgm:pt modelId="{777EDE1C-F4A1-4976-AFC7-2E0A5E693AE8}" type="pres">
      <dgm:prSet presAssocID="{C4BBABB7-9A21-494C-BB5D-D91885526056}" presName="parentText" presStyleLbl="node1" presStyleIdx="3" presStyleCnt="5">
        <dgm:presLayoutVars>
          <dgm:chMax val="1"/>
          <dgm:bulletEnabled val="1"/>
        </dgm:presLayoutVars>
      </dgm:prSet>
      <dgm:spPr/>
    </dgm:pt>
    <dgm:pt modelId="{CB00F120-67E3-454C-9A23-34EE6B14F338}" type="pres">
      <dgm:prSet presAssocID="{C4BBABB7-9A21-494C-BB5D-D91885526056}" presName="descendantText" presStyleLbl="alignAccFollowNode1" presStyleIdx="3" presStyleCnt="5">
        <dgm:presLayoutVars>
          <dgm:bulletEnabled val="1"/>
        </dgm:presLayoutVars>
      </dgm:prSet>
      <dgm:spPr/>
    </dgm:pt>
    <dgm:pt modelId="{FA751B60-7773-4B87-8843-72BCFB58E26D}" type="pres">
      <dgm:prSet presAssocID="{4C2ACF1C-3B04-4044-9576-E3AE3E14CC64}" presName="sp" presStyleCnt="0"/>
      <dgm:spPr/>
    </dgm:pt>
    <dgm:pt modelId="{7FCF224D-26A7-4328-B023-98F5798C2E84}" type="pres">
      <dgm:prSet presAssocID="{1679DBC5-20CB-4A4D-BD60-4E69B59D3E63}" presName="linNode" presStyleCnt="0"/>
      <dgm:spPr/>
    </dgm:pt>
    <dgm:pt modelId="{20C38296-0898-499A-9726-63716218BA71}" type="pres">
      <dgm:prSet presAssocID="{1679DBC5-20CB-4A4D-BD60-4E69B59D3E63}" presName="parentText" presStyleLbl="node1" presStyleIdx="4" presStyleCnt="5">
        <dgm:presLayoutVars>
          <dgm:chMax val="1"/>
          <dgm:bulletEnabled val="1"/>
        </dgm:presLayoutVars>
      </dgm:prSet>
      <dgm:spPr/>
    </dgm:pt>
    <dgm:pt modelId="{2F1C8DB4-2DC4-4D17-A518-21454A6E3F4E}" type="pres">
      <dgm:prSet presAssocID="{1679DBC5-20CB-4A4D-BD60-4E69B59D3E63}" presName="descendantText" presStyleLbl="alignAccFollowNode1" presStyleIdx="4" presStyleCnt="5">
        <dgm:presLayoutVars>
          <dgm:bulletEnabled val="1"/>
        </dgm:presLayoutVars>
      </dgm:prSet>
      <dgm:spPr/>
    </dgm:pt>
  </dgm:ptLst>
  <dgm:cxnLst>
    <dgm:cxn modelId="{EA5FEB0D-3542-40E4-B498-E59181B8BD8C}" srcId="{B773AF1A-B479-420D-9617-A28EE47F1009}" destId="{C4BBABB7-9A21-494C-BB5D-D91885526056}" srcOrd="3" destOrd="0" parTransId="{9513E45A-5AC8-4250-8D86-D8506E295AB9}" sibTransId="{4C2ACF1C-3B04-4044-9576-E3AE3E14CC64}"/>
    <dgm:cxn modelId="{2F7B7717-905D-4D0C-AB5F-5D20DD30D72F}" type="presOf" srcId="{D79BD569-3B2C-44FD-AABC-2A88047C785C}" destId="{16BEC98A-AD8D-4D34-AF8C-225801C9410B}" srcOrd="0" destOrd="0" presId="urn:microsoft.com/office/officeart/2005/8/layout/vList5"/>
    <dgm:cxn modelId="{0B877219-4B0D-459B-B34B-F0DC59C7DB5B}" type="presOf" srcId="{6AE74A5B-8A2B-4919-B51B-DF5E38388085}" destId="{CB00F120-67E3-454C-9A23-34EE6B14F338}" srcOrd="0" destOrd="0" presId="urn:microsoft.com/office/officeart/2005/8/layout/vList5"/>
    <dgm:cxn modelId="{C141E51A-E210-41FA-AC85-EE9D6D941582}" type="presOf" srcId="{98A0ACDD-F198-4B43-894B-AE1792DFEB93}" destId="{7617D2FF-3896-4646-82EB-D0D2D1DC11AE}" srcOrd="0" destOrd="0" presId="urn:microsoft.com/office/officeart/2005/8/layout/vList5"/>
    <dgm:cxn modelId="{AB76CF1C-95A7-41F6-A675-80C739CAC39D}" type="presOf" srcId="{1679DBC5-20CB-4A4D-BD60-4E69B59D3E63}" destId="{20C38296-0898-499A-9726-63716218BA71}" srcOrd="0" destOrd="0" presId="urn:microsoft.com/office/officeart/2005/8/layout/vList5"/>
    <dgm:cxn modelId="{E35D4224-5517-4004-AAA9-032B43170F2B}" type="presOf" srcId="{46C3C445-D3FF-47A2-A11A-05B5ED83FB19}" destId="{C46075EF-5415-40FA-9582-BA8FF089B022}" srcOrd="0" destOrd="0" presId="urn:microsoft.com/office/officeart/2005/8/layout/vList5"/>
    <dgm:cxn modelId="{AAC30C2C-AFC7-447D-83CB-A1286667E2CF}" type="presOf" srcId="{B9264AA5-7614-42B3-A9BA-93564FB22739}" destId="{2F1C8DB4-2DC4-4D17-A518-21454A6E3F4E}" srcOrd="0" destOrd="0" presId="urn:microsoft.com/office/officeart/2005/8/layout/vList5"/>
    <dgm:cxn modelId="{AF3B0B3A-D0C1-4415-96CB-55ED15566FE0}" type="presOf" srcId="{B773AF1A-B479-420D-9617-A28EE47F1009}" destId="{E8547D8D-7CC1-4BC6-926C-993C1EB89D2E}" srcOrd="0" destOrd="0" presId="urn:microsoft.com/office/officeart/2005/8/layout/vList5"/>
    <dgm:cxn modelId="{5FAAF95C-88C6-43D3-8150-C24CB2020B57}" srcId="{B773AF1A-B479-420D-9617-A28EE47F1009}" destId="{87ABD5B4-093A-4093-9CF1-C504FDEA7CD8}" srcOrd="0" destOrd="0" parTransId="{1361A105-879F-4C0B-A346-A71A41E5DEE1}" sibTransId="{10BB3D0D-5D74-4A5D-943E-2997F3A4D10E}"/>
    <dgm:cxn modelId="{96061845-36B5-4B80-97EE-E9A578304696}" srcId="{D79BD569-3B2C-44FD-AABC-2A88047C785C}" destId="{C70D3418-88ED-40A9-8AA2-0D97AC435B2B}" srcOrd="0" destOrd="0" parTransId="{D8264D32-9AF6-45F4-9176-490464BAC4AF}" sibTransId="{F7361930-F045-405E-945C-64905D80243F}"/>
    <dgm:cxn modelId="{17579B56-BA0A-4604-9E3A-93E36B93D714}" srcId="{1679DBC5-20CB-4A4D-BD60-4E69B59D3E63}" destId="{B9264AA5-7614-42B3-A9BA-93564FB22739}" srcOrd="0" destOrd="0" parTransId="{CD9474C3-1087-4CAB-8876-3EB4F644C738}" sibTransId="{6E48D3A0-4C00-4ED2-974C-B77219578372}"/>
    <dgm:cxn modelId="{03F5F87A-4606-4A10-97FB-6EFFAB41A974}" srcId="{C4BBABB7-9A21-494C-BB5D-D91885526056}" destId="{6AE74A5B-8A2B-4919-B51B-DF5E38388085}" srcOrd="0" destOrd="0" parTransId="{45968A60-7C36-4D64-ABFC-96F587A6C527}" sibTransId="{EB4EB95F-FE34-4571-AB16-81B5EFBDA2B5}"/>
    <dgm:cxn modelId="{38DDFC7E-A3F4-4D86-BB33-7F9E90EBDCF6}" srcId="{B773AF1A-B479-420D-9617-A28EE47F1009}" destId="{1679DBC5-20CB-4A4D-BD60-4E69B59D3E63}" srcOrd="4" destOrd="0" parTransId="{FD142295-25A7-4F07-908A-C39206AD74E6}" sibTransId="{767DA30B-0545-4B48-854D-2ACFF5B005DD}"/>
    <dgm:cxn modelId="{628E608D-B17C-4D1F-B12B-EE6754E58E6A}" type="presOf" srcId="{87ABD5B4-093A-4093-9CF1-C504FDEA7CD8}" destId="{EF6D3C37-9D5B-4FCF-B61B-DB80CEFB4764}" srcOrd="0" destOrd="0" presId="urn:microsoft.com/office/officeart/2005/8/layout/vList5"/>
    <dgm:cxn modelId="{DB4F7E97-967B-497B-A6B2-0469BC61773E}" type="presOf" srcId="{C4BBABB7-9A21-494C-BB5D-D91885526056}" destId="{777EDE1C-F4A1-4976-AFC7-2E0A5E693AE8}" srcOrd="0" destOrd="0" presId="urn:microsoft.com/office/officeart/2005/8/layout/vList5"/>
    <dgm:cxn modelId="{C8C4AA98-7DF5-417E-BCD6-41E4B37430A7}" srcId="{87ABD5B4-093A-4093-9CF1-C504FDEA7CD8}" destId="{46C3C445-D3FF-47A2-A11A-05B5ED83FB19}" srcOrd="0" destOrd="0" parTransId="{0BE2A481-2406-4FF1-BFD6-9BB9F5D9146D}" sibTransId="{34596D9B-343C-4CE8-A8B4-FD9AF34381A0}"/>
    <dgm:cxn modelId="{5E244EAD-B65A-470C-B9B2-D0586F7B2C5C}" type="presOf" srcId="{B8A6D0E4-7B20-41BD-98CE-119886252FB0}" destId="{CF4C4369-4707-43AF-A625-151BDA1ADEAE}" srcOrd="0" destOrd="0" presId="urn:microsoft.com/office/officeart/2005/8/layout/vList5"/>
    <dgm:cxn modelId="{B7FF22B6-AA1B-48B5-9492-24A868639515}" type="presOf" srcId="{C70D3418-88ED-40A9-8AA2-0D97AC435B2B}" destId="{2296A5C1-6F1A-4371-A9E9-A246A252A63B}" srcOrd="0" destOrd="0" presId="urn:microsoft.com/office/officeart/2005/8/layout/vList5"/>
    <dgm:cxn modelId="{DE6DDBBC-5A8B-4392-981E-5A796CF77CCB}" srcId="{98A0ACDD-F198-4B43-894B-AE1792DFEB93}" destId="{B8A6D0E4-7B20-41BD-98CE-119886252FB0}" srcOrd="0" destOrd="0" parTransId="{E66AAB57-1654-4558-B4C4-E47EBA019AFC}" sibTransId="{B91B618E-94E6-4CD9-8EF7-508374BC4248}"/>
    <dgm:cxn modelId="{E27D1BC6-3F09-4D02-BBC3-35A45E936A63}" srcId="{B773AF1A-B479-420D-9617-A28EE47F1009}" destId="{98A0ACDD-F198-4B43-894B-AE1792DFEB93}" srcOrd="1" destOrd="0" parTransId="{C16B6881-D147-4879-BB42-A7CF0AF0FB2F}" sibTransId="{A71CE7DF-5EAD-4E84-BE65-BA4EC1C071F5}"/>
    <dgm:cxn modelId="{A8C219D9-8215-45B3-9560-0FEF7E0CCEC3}" srcId="{B773AF1A-B479-420D-9617-A28EE47F1009}" destId="{D79BD569-3B2C-44FD-AABC-2A88047C785C}" srcOrd="2" destOrd="0" parTransId="{EF004333-1E0D-4748-85A8-BC0DBAF3349F}" sibTransId="{F084E28A-CC73-474F-AD75-940C8A2A0A6D}"/>
    <dgm:cxn modelId="{8AD9328C-F20B-4F22-BF1D-A8EBE167763A}" type="presParOf" srcId="{E8547D8D-7CC1-4BC6-926C-993C1EB89D2E}" destId="{829C4F94-3CBD-478C-8666-3360A919F9B7}" srcOrd="0" destOrd="0" presId="urn:microsoft.com/office/officeart/2005/8/layout/vList5"/>
    <dgm:cxn modelId="{8E657399-B29C-4F10-AA26-CEFD3287AD4F}" type="presParOf" srcId="{829C4F94-3CBD-478C-8666-3360A919F9B7}" destId="{EF6D3C37-9D5B-4FCF-B61B-DB80CEFB4764}" srcOrd="0" destOrd="0" presId="urn:microsoft.com/office/officeart/2005/8/layout/vList5"/>
    <dgm:cxn modelId="{596F70B8-F11A-4B57-A212-158D8447D07C}" type="presParOf" srcId="{829C4F94-3CBD-478C-8666-3360A919F9B7}" destId="{C46075EF-5415-40FA-9582-BA8FF089B022}" srcOrd="1" destOrd="0" presId="urn:microsoft.com/office/officeart/2005/8/layout/vList5"/>
    <dgm:cxn modelId="{B30AAC47-32F0-452E-A633-526C311DD9DE}" type="presParOf" srcId="{E8547D8D-7CC1-4BC6-926C-993C1EB89D2E}" destId="{F65FAAD3-F0D3-4AF2-A7CF-C3DDD63AE8DC}" srcOrd="1" destOrd="0" presId="urn:microsoft.com/office/officeart/2005/8/layout/vList5"/>
    <dgm:cxn modelId="{E498D1B4-9DAE-48C6-877E-2D58BC493296}" type="presParOf" srcId="{E8547D8D-7CC1-4BC6-926C-993C1EB89D2E}" destId="{49059AED-6597-4995-BE67-7BBB9126D106}" srcOrd="2" destOrd="0" presId="urn:microsoft.com/office/officeart/2005/8/layout/vList5"/>
    <dgm:cxn modelId="{1D501911-3852-4B12-B5D4-EE708EAEC37C}" type="presParOf" srcId="{49059AED-6597-4995-BE67-7BBB9126D106}" destId="{7617D2FF-3896-4646-82EB-D0D2D1DC11AE}" srcOrd="0" destOrd="0" presId="urn:microsoft.com/office/officeart/2005/8/layout/vList5"/>
    <dgm:cxn modelId="{51EDBA5F-70D3-4EA3-AB72-F750889E0254}" type="presParOf" srcId="{49059AED-6597-4995-BE67-7BBB9126D106}" destId="{CF4C4369-4707-43AF-A625-151BDA1ADEAE}" srcOrd="1" destOrd="0" presId="urn:microsoft.com/office/officeart/2005/8/layout/vList5"/>
    <dgm:cxn modelId="{6D6A8381-FE11-456F-A27A-03B38F72BE10}" type="presParOf" srcId="{E8547D8D-7CC1-4BC6-926C-993C1EB89D2E}" destId="{2CBC5424-746D-4103-913A-1AF0308E4698}" srcOrd="3" destOrd="0" presId="urn:microsoft.com/office/officeart/2005/8/layout/vList5"/>
    <dgm:cxn modelId="{A13270F4-D759-4B47-B6C9-7622B8485050}" type="presParOf" srcId="{E8547D8D-7CC1-4BC6-926C-993C1EB89D2E}" destId="{13CCC845-4152-4CA6-A1B8-67E21EE469B1}" srcOrd="4" destOrd="0" presId="urn:microsoft.com/office/officeart/2005/8/layout/vList5"/>
    <dgm:cxn modelId="{B7FAA4B9-4318-494F-9B1F-1C1573D44110}" type="presParOf" srcId="{13CCC845-4152-4CA6-A1B8-67E21EE469B1}" destId="{16BEC98A-AD8D-4D34-AF8C-225801C9410B}" srcOrd="0" destOrd="0" presId="urn:microsoft.com/office/officeart/2005/8/layout/vList5"/>
    <dgm:cxn modelId="{83529DE0-3AF4-4B89-A03B-02C90810EC5B}" type="presParOf" srcId="{13CCC845-4152-4CA6-A1B8-67E21EE469B1}" destId="{2296A5C1-6F1A-4371-A9E9-A246A252A63B}" srcOrd="1" destOrd="0" presId="urn:microsoft.com/office/officeart/2005/8/layout/vList5"/>
    <dgm:cxn modelId="{7C8AB799-6567-4FE6-9DAC-641458D103A1}" type="presParOf" srcId="{E8547D8D-7CC1-4BC6-926C-993C1EB89D2E}" destId="{9A74507A-A4EB-445B-B717-E2CCB1332A55}" srcOrd="5" destOrd="0" presId="urn:microsoft.com/office/officeart/2005/8/layout/vList5"/>
    <dgm:cxn modelId="{75D39103-7F7A-459A-A49B-A3C08CE55703}" type="presParOf" srcId="{E8547D8D-7CC1-4BC6-926C-993C1EB89D2E}" destId="{25DB7863-67E2-4661-BDE3-0FDC9F29820B}" srcOrd="6" destOrd="0" presId="urn:microsoft.com/office/officeart/2005/8/layout/vList5"/>
    <dgm:cxn modelId="{38AC7AC4-C844-4E10-B303-EDEA6FDC92EE}" type="presParOf" srcId="{25DB7863-67E2-4661-BDE3-0FDC9F29820B}" destId="{777EDE1C-F4A1-4976-AFC7-2E0A5E693AE8}" srcOrd="0" destOrd="0" presId="urn:microsoft.com/office/officeart/2005/8/layout/vList5"/>
    <dgm:cxn modelId="{B2E41220-E5C4-4EBD-8B06-5866158C6BC7}" type="presParOf" srcId="{25DB7863-67E2-4661-BDE3-0FDC9F29820B}" destId="{CB00F120-67E3-454C-9A23-34EE6B14F338}" srcOrd="1" destOrd="0" presId="urn:microsoft.com/office/officeart/2005/8/layout/vList5"/>
    <dgm:cxn modelId="{91EE75CC-8A9E-4637-9D20-F9B0A6178AD9}" type="presParOf" srcId="{E8547D8D-7CC1-4BC6-926C-993C1EB89D2E}" destId="{FA751B60-7773-4B87-8843-72BCFB58E26D}" srcOrd="7" destOrd="0" presId="urn:microsoft.com/office/officeart/2005/8/layout/vList5"/>
    <dgm:cxn modelId="{F2CBFFDB-C6CE-4B58-BEAC-8A0789B66740}" type="presParOf" srcId="{E8547D8D-7CC1-4BC6-926C-993C1EB89D2E}" destId="{7FCF224D-26A7-4328-B023-98F5798C2E84}" srcOrd="8" destOrd="0" presId="urn:microsoft.com/office/officeart/2005/8/layout/vList5"/>
    <dgm:cxn modelId="{7ABBFE02-0000-45D8-AF96-CC6BBFDBAAA2}" type="presParOf" srcId="{7FCF224D-26A7-4328-B023-98F5798C2E84}" destId="{20C38296-0898-499A-9726-63716218BA71}" srcOrd="0" destOrd="0" presId="urn:microsoft.com/office/officeart/2005/8/layout/vList5"/>
    <dgm:cxn modelId="{8D7B2B02-8680-4B90-AFE6-0FAB4C8CF399}" type="presParOf" srcId="{7FCF224D-26A7-4328-B023-98F5798C2E84}" destId="{2F1C8DB4-2DC4-4D17-A518-21454A6E3F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5D5521-6546-4FDA-9B2E-5ED3AD121E01}"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9C8233DB-7D5A-4376-BAF4-7E243A38CDEA}">
      <dgm:prSet phldrT="[Text]" custT="1"/>
      <dgm:spPr/>
      <dgm:t>
        <a:bodyPr/>
        <a:lstStyle/>
        <a:p>
          <a:pPr algn="ctr"/>
          <a:r>
            <a:rPr lang="en-US" sz="1600" b="1" dirty="0">
              <a:latin typeface="+mn-lt"/>
            </a:rPr>
            <a:t>Develop a Real-Time Drowsiness Detection System</a:t>
          </a:r>
          <a:endParaRPr lang="en-IN" sz="1600" dirty="0">
            <a:latin typeface="+mn-lt"/>
          </a:endParaRPr>
        </a:p>
      </dgm:t>
    </dgm:pt>
    <dgm:pt modelId="{52ECF772-C3D4-4416-9EE4-E22762743EED}" type="parTrans" cxnId="{15D96296-E7F7-4230-AA69-992F959409D4}">
      <dgm:prSet/>
      <dgm:spPr/>
      <dgm:t>
        <a:bodyPr/>
        <a:lstStyle/>
        <a:p>
          <a:pPr algn="ctr"/>
          <a:endParaRPr lang="en-IN" sz="1600">
            <a:latin typeface="+mn-lt"/>
          </a:endParaRPr>
        </a:p>
      </dgm:t>
    </dgm:pt>
    <dgm:pt modelId="{BBA749E5-EE78-41A1-8D66-B867B946A4FB}" type="sibTrans" cxnId="{15D96296-E7F7-4230-AA69-992F959409D4}">
      <dgm:prSet/>
      <dgm:spPr/>
      <dgm:t>
        <a:bodyPr/>
        <a:lstStyle/>
        <a:p>
          <a:pPr algn="ctr"/>
          <a:endParaRPr lang="en-IN" sz="1600">
            <a:latin typeface="+mn-lt"/>
          </a:endParaRPr>
        </a:p>
      </dgm:t>
    </dgm:pt>
    <dgm:pt modelId="{21066319-51AA-4802-944C-95F6260F95CA}">
      <dgm:prSet custT="1"/>
      <dgm:spPr/>
      <dgm:t>
        <a:bodyPr/>
        <a:lstStyle/>
        <a:p>
          <a:pPr algn="just">
            <a:buFont typeface="Arial" panose="020B0604020202020204" pitchFamily="34" charset="0"/>
            <a:buChar char="•"/>
          </a:pPr>
          <a:r>
            <a:rPr lang="en-US" sz="1600" dirty="0">
              <a:latin typeface="+mn-lt"/>
            </a:rPr>
            <a:t>Preprocessed EEG data and developed a real-time monitoring system.</a:t>
          </a:r>
        </a:p>
      </dgm:t>
    </dgm:pt>
    <dgm:pt modelId="{4E3B0CF4-EE8E-471E-BA6E-0EACD139D024}" type="parTrans" cxnId="{47C489F2-3BB4-4A46-BD1A-3AAABB59090F}">
      <dgm:prSet/>
      <dgm:spPr/>
      <dgm:t>
        <a:bodyPr/>
        <a:lstStyle/>
        <a:p>
          <a:pPr algn="ctr"/>
          <a:endParaRPr lang="en-IN" sz="1600">
            <a:latin typeface="+mn-lt"/>
          </a:endParaRPr>
        </a:p>
      </dgm:t>
    </dgm:pt>
    <dgm:pt modelId="{F63886C9-4CF5-4292-9172-33BBEEAF1AC9}" type="sibTrans" cxnId="{47C489F2-3BB4-4A46-BD1A-3AAABB59090F}">
      <dgm:prSet/>
      <dgm:spPr/>
      <dgm:t>
        <a:bodyPr/>
        <a:lstStyle/>
        <a:p>
          <a:pPr algn="ctr"/>
          <a:endParaRPr lang="en-IN" sz="1600">
            <a:latin typeface="+mn-lt"/>
          </a:endParaRPr>
        </a:p>
      </dgm:t>
    </dgm:pt>
    <dgm:pt modelId="{2FFBA7C9-594B-4A42-95E1-A3FBDB8799EB}">
      <dgm:prSet custT="1"/>
      <dgm:spPr/>
      <dgm:t>
        <a:bodyPr/>
        <a:lstStyle/>
        <a:p>
          <a:pPr algn="ctr"/>
          <a:r>
            <a:rPr lang="en-US" sz="1600" b="1" dirty="0">
              <a:latin typeface="+mn-lt"/>
            </a:rPr>
            <a:t>Compare Traditional and Advanced Machine Learning Models</a:t>
          </a:r>
          <a:endParaRPr lang="en-US" sz="1600" dirty="0">
            <a:latin typeface="+mn-lt"/>
          </a:endParaRPr>
        </a:p>
      </dgm:t>
    </dgm:pt>
    <dgm:pt modelId="{1DA2BC19-0894-4435-92B2-D804AF9DE86D}" type="parTrans" cxnId="{F6338860-9D96-44B1-A940-9F6FCA933950}">
      <dgm:prSet/>
      <dgm:spPr/>
      <dgm:t>
        <a:bodyPr/>
        <a:lstStyle/>
        <a:p>
          <a:pPr algn="ctr"/>
          <a:endParaRPr lang="en-IN" sz="1600">
            <a:latin typeface="+mn-lt"/>
          </a:endParaRPr>
        </a:p>
      </dgm:t>
    </dgm:pt>
    <dgm:pt modelId="{B14315BE-8CF2-452B-9144-7412F400767E}" type="sibTrans" cxnId="{F6338860-9D96-44B1-A940-9F6FCA933950}">
      <dgm:prSet/>
      <dgm:spPr/>
      <dgm:t>
        <a:bodyPr/>
        <a:lstStyle/>
        <a:p>
          <a:pPr algn="ctr"/>
          <a:endParaRPr lang="en-IN" sz="1600">
            <a:latin typeface="+mn-lt"/>
          </a:endParaRPr>
        </a:p>
      </dgm:t>
    </dgm:pt>
    <dgm:pt modelId="{B42E45A4-31DE-4856-9C53-F2223799F2E5}">
      <dgm:prSet custT="1"/>
      <dgm:spPr/>
      <dgm:t>
        <a:bodyPr/>
        <a:lstStyle/>
        <a:p>
          <a:pPr algn="just">
            <a:buFont typeface="Arial" panose="020B0604020202020204" pitchFamily="34" charset="0"/>
            <a:buChar char="•"/>
          </a:pPr>
          <a:r>
            <a:rPr lang="en-IN" sz="1600" dirty="0">
              <a:latin typeface="+mn-lt"/>
            </a:rPr>
            <a:t>Evaluated SVM, Random Forest, </a:t>
          </a:r>
          <a:r>
            <a:rPr lang="en-IN" sz="1600" dirty="0" err="1">
              <a:latin typeface="+mn-lt"/>
            </a:rPr>
            <a:t>XGBoost</a:t>
          </a:r>
          <a:r>
            <a:rPr lang="en-IN" sz="1600" dirty="0">
              <a:latin typeface="+mn-lt"/>
            </a:rPr>
            <a:t>, and Fuzzy Logic models.</a:t>
          </a:r>
        </a:p>
      </dgm:t>
    </dgm:pt>
    <dgm:pt modelId="{C1225613-E829-4220-9528-AE2DD3DD2B26}" type="parTrans" cxnId="{BC3AD83C-AAE1-427A-BF13-0080F41B8178}">
      <dgm:prSet/>
      <dgm:spPr/>
      <dgm:t>
        <a:bodyPr/>
        <a:lstStyle/>
        <a:p>
          <a:pPr algn="ctr"/>
          <a:endParaRPr lang="en-IN" sz="1600">
            <a:latin typeface="+mn-lt"/>
          </a:endParaRPr>
        </a:p>
      </dgm:t>
    </dgm:pt>
    <dgm:pt modelId="{4AD04906-739A-41EF-B54D-26FD7BEBA942}" type="sibTrans" cxnId="{BC3AD83C-AAE1-427A-BF13-0080F41B8178}">
      <dgm:prSet/>
      <dgm:spPr/>
      <dgm:t>
        <a:bodyPr/>
        <a:lstStyle/>
        <a:p>
          <a:pPr algn="ctr"/>
          <a:endParaRPr lang="en-IN" sz="1600">
            <a:latin typeface="+mn-lt"/>
          </a:endParaRPr>
        </a:p>
      </dgm:t>
    </dgm:pt>
    <dgm:pt modelId="{84D7FFB5-20E0-4D8B-9D9D-4015CE7BF927}">
      <dgm:prSet custT="1"/>
      <dgm:spPr/>
      <dgm:t>
        <a:bodyPr/>
        <a:lstStyle/>
        <a:p>
          <a:pPr algn="ctr"/>
          <a:r>
            <a:rPr lang="en-IN" sz="1600" b="1" dirty="0">
              <a:latin typeface="+mn-lt"/>
            </a:rPr>
            <a:t>Optimize Inference Time</a:t>
          </a:r>
          <a:endParaRPr lang="en-IN" sz="1600" dirty="0">
            <a:latin typeface="+mn-lt"/>
          </a:endParaRPr>
        </a:p>
      </dgm:t>
    </dgm:pt>
    <dgm:pt modelId="{56413921-71E9-47C5-BE43-8673FD8ED20B}" type="parTrans" cxnId="{D20BF3D8-B3DB-453F-AB26-094D6D28614E}">
      <dgm:prSet/>
      <dgm:spPr/>
      <dgm:t>
        <a:bodyPr/>
        <a:lstStyle/>
        <a:p>
          <a:pPr algn="ctr"/>
          <a:endParaRPr lang="en-IN" sz="1600">
            <a:latin typeface="+mn-lt"/>
          </a:endParaRPr>
        </a:p>
      </dgm:t>
    </dgm:pt>
    <dgm:pt modelId="{FC512FD1-CF4F-4C00-A69F-22A299F42DF0}" type="sibTrans" cxnId="{D20BF3D8-B3DB-453F-AB26-094D6D28614E}">
      <dgm:prSet/>
      <dgm:spPr/>
      <dgm:t>
        <a:bodyPr/>
        <a:lstStyle/>
        <a:p>
          <a:pPr algn="ctr"/>
          <a:endParaRPr lang="en-IN" sz="1600">
            <a:latin typeface="+mn-lt"/>
          </a:endParaRPr>
        </a:p>
      </dgm:t>
    </dgm:pt>
    <dgm:pt modelId="{23B74881-BFCE-45F4-BD75-78275845A127}">
      <dgm:prSet custT="1"/>
      <dgm:spPr/>
      <dgm:t>
        <a:bodyPr/>
        <a:lstStyle/>
        <a:p>
          <a:pPr algn="just">
            <a:buFont typeface="Arial" panose="020B0604020202020204" pitchFamily="34" charset="0"/>
            <a:buChar char="•"/>
          </a:pPr>
          <a:r>
            <a:rPr lang="en-US" sz="1600" dirty="0">
              <a:latin typeface="+mn-lt"/>
            </a:rPr>
            <a:t>Applied PCA for dimensionality reduction and hyperparameter tuning to improve speed.</a:t>
          </a:r>
        </a:p>
      </dgm:t>
    </dgm:pt>
    <dgm:pt modelId="{3CB946B1-0148-4638-964C-E742F36E9776}" type="parTrans" cxnId="{4D3AB15C-C96F-49E9-B5F8-E6E9744F8AF6}">
      <dgm:prSet/>
      <dgm:spPr/>
      <dgm:t>
        <a:bodyPr/>
        <a:lstStyle/>
        <a:p>
          <a:pPr algn="ctr"/>
          <a:endParaRPr lang="en-IN" sz="1600">
            <a:latin typeface="+mn-lt"/>
          </a:endParaRPr>
        </a:p>
      </dgm:t>
    </dgm:pt>
    <dgm:pt modelId="{B8BD02B3-62A7-49EC-A3A3-032AEC13CC33}" type="sibTrans" cxnId="{4D3AB15C-C96F-49E9-B5F8-E6E9744F8AF6}">
      <dgm:prSet/>
      <dgm:spPr/>
      <dgm:t>
        <a:bodyPr/>
        <a:lstStyle/>
        <a:p>
          <a:pPr algn="ctr"/>
          <a:endParaRPr lang="en-IN" sz="1600">
            <a:latin typeface="+mn-lt"/>
          </a:endParaRPr>
        </a:p>
      </dgm:t>
    </dgm:pt>
    <dgm:pt modelId="{2731D9B3-14B1-4409-9A86-C64C5AC21010}">
      <dgm:prSet custT="1"/>
      <dgm:spPr/>
      <dgm:t>
        <a:bodyPr/>
        <a:lstStyle/>
        <a:p>
          <a:pPr algn="ctr"/>
          <a:r>
            <a:rPr lang="en-IN" sz="1600" b="1" dirty="0">
              <a:latin typeface="+mn-lt"/>
            </a:rPr>
            <a:t>Integrate Fuzzy Logic for Handling Uncertainty</a:t>
          </a:r>
          <a:endParaRPr lang="en-IN" sz="1600" dirty="0">
            <a:latin typeface="+mn-lt"/>
          </a:endParaRPr>
        </a:p>
      </dgm:t>
    </dgm:pt>
    <dgm:pt modelId="{09117084-84BE-439F-9E9F-CEF79A60C7EC}" type="parTrans" cxnId="{7B0E2F03-1F5A-4075-A32B-62EE19CEFE02}">
      <dgm:prSet/>
      <dgm:spPr/>
      <dgm:t>
        <a:bodyPr/>
        <a:lstStyle/>
        <a:p>
          <a:pPr algn="ctr"/>
          <a:endParaRPr lang="en-IN" sz="1600">
            <a:latin typeface="+mn-lt"/>
          </a:endParaRPr>
        </a:p>
      </dgm:t>
    </dgm:pt>
    <dgm:pt modelId="{E87E0D32-AE97-4D69-AA8D-D22A44DF1288}" type="sibTrans" cxnId="{7B0E2F03-1F5A-4075-A32B-62EE19CEFE02}">
      <dgm:prSet/>
      <dgm:spPr/>
      <dgm:t>
        <a:bodyPr/>
        <a:lstStyle/>
        <a:p>
          <a:pPr algn="ctr"/>
          <a:endParaRPr lang="en-IN" sz="1600">
            <a:latin typeface="+mn-lt"/>
          </a:endParaRPr>
        </a:p>
      </dgm:t>
    </dgm:pt>
    <dgm:pt modelId="{5217051C-D231-495C-B236-09679D466C84}">
      <dgm:prSet custT="1"/>
      <dgm:spPr/>
      <dgm:t>
        <a:bodyPr/>
        <a:lstStyle/>
        <a:p>
          <a:pPr algn="just">
            <a:buFont typeface="Arial" panose="020B0604020202020204" pitchFamily="34" charset="0"/>
            <a:buChar char="•"/>
          </a:pPr>
          <a:r>
            <a:rPr lang="en-US" sz="1600" dirty="0">
              <a:latin typeface="+mn-lt"/>
            </a:rPr>
            <a:t>Developed a Fuzzy Inference System (FIS) to manage uncertainty in EEG signals.</a:t>
          </a:r>
        </a:p>
      </dgm:t>
    </dgm:pt>
    <dgm:pt modelId="{C4FAE9F0-B593-4D5E-B031-7524AA1F831D}" type="parTrans" cxnId="{67B82E39-2B20-4B86-90D0-F6A82BB597B8}">
      <dgm:prSet/>
      <dgm:spPr/>
      <dgm:t>
        <a:bodyPr/>
        <a:lstStyle/>
        <a:p>
          <a:pPr algn="ctr"/>
          <a:endParaRPr lang="en-IN" sz="1600">
            <a:latin typeface="+mn-lt"/>
          </a:endParaRPr>
        </a:p>
      </dgm:t>
    </dgm:pt>
    <dgm:pt modelId="{6AF4DCDB-DF19-4B7C-B519-1F4F2EBF6AA7}" type="sibTrans" cxnId="{67B82E39-2B20-4B86-90D0-F6A82BB597B8}">
      <dgm:prSet/>
      <dgm:spPr/>
      <dgm:t>
        <a:bodyPr/>
        <a:lstStyle/>
        <a:p>
          <a:pPr algn="ctr"/>
          <a:endParaRPr lang="en-IN" sz="1600">
            <a:latin typeface="+mn-lt"/>
          </a:endParaRPr>
        </a:p>
      </dgm:t>
    </dgm:pt>
    <dgm:pt modelId="{4E00CC9C-72DA-424A-8F40-39077AF7AA2F}">
      <dgm:prSet custT="1"/>
      <dgm:spPr/>
      <dgm:t>
        <a:bodyPr/>
        <a:lstStyle/>
        <a:p>
          <a:pPr algn="ctr"/>
          <a:r>
            <a:rPr lang="en-IN" sz="1600" b="1" dirty="0">
              <a:latin typeface="+mn-lt"/>
            </a:rPr>
            <a:t>Design a Hybrid Model</a:t>
          </a:r>
          <a:endParaRPr lang="en-IN" sz="1600" dirty="0">
            <a:latin typeface="+mn-lt"/>
          </a:endParaRPr>
        </a:p>
      </dgm:t>
    </dgm:pt>
    <dgm:pt modelId="{1C1A0448-3C67-4C52-8DCF-1D60EDB4B0B8}" type="parTrans" cxnId="{503914B9-3EA3-4107-9F81-52896ED08369}">
      <dgm:prSet/>
      <dgm:spPr/>
      <dgm:t>
        <a:bodyPr/>
        <a:lstStyle/>
        <a:p>
          <a:pPr algn="ctr"/>
          <a:endParaRPr lang="en-IN" sz="1600">
            <a:latin typeface="+mn-lt"/>
          </a:endParaRPr>
        </a:p>
      </dgm:t>
    </dgm:pt>
    <dgm:pt modelId="{8AA21F75-9D58-47A2-B840-4C8CD5750DD3}" type="sibTrans" cxnId="{503914B9-3EA3-4107-9F81-52896ED08369}">
      <dgm:prSet/>
      <dgm:spPr/>
      <dgm:t>
        <a:bodyPr/>
        <a:lstStyle/>
        <a:p>
          <a:pPr algn="ctr"/>
          <a:endParaRPr lang="en-IN" sz="1600">
            <a:latin typeface="+mn-lt"/>
          </a:endParaRPr>
        </a:p>
      </dgm:t>
    </dgm:pt>
    <dgm:pt modelId="{29AB7222-936C-44F0-BA58-392592412527}">
      <dgm:prSet custT="1"/>
      <dgm:spPr/>
      <dgm:t>
        <a:bodyPr/>
        <a:lstStyle/>
        <a:p>
          <a:pPr algn="just">
            <a:buFont typeface="Arial" panose="020B0604020202020204" pitchFamily="34" charset="0"/>
            <a:buChar char="•"/>
          </a:pPr>
          <a:r>
            <a:rPr lang="en-US" sz="1600" dirty="0">
              <a:latin typeface="+mn-lt"/>
            </a:rPr>
            <a:t>Combined Fuzzy Logic and </a:t>
          </a:r>
          <a:r>
            <a:rPr lang="en-US" sz="1600" dirty="0" err="1">
              <a:latin typeface="+mn-lt"/>
            </a:rPr>
            <a:t>XGBoost</a:t>
          </a:r>
          <a:r>
            <a:rPr lang="en-US" sz="1600" dirty="0">
              <a:latin typeface="+mn-lt"/>
            </a:rPr>
            <a:t> to balance detection accuracy and speed.</a:t>
          </a:r>
        </a:p>
      </dgm:t>
    </dgm:pt>
    <dgm:pt modelId="{704F74D8-0BB1-4CD7-ADA4-BB0E6470A1D5}" type="parTrans" cxnId="{637259F0-D485-4458-91F7-71B5FA025C39}">
      <dgm:prSet/>
      <dgm:spPr/>
      <dgm:t>
        <a:bodyPr/>
        <a:lstStyle/>
        <a:p>
          <a:pPr algn="ctr"/>
          <a:endParaRPr lang="en-IN" sz="1600">
            <a:latin typeface="+mn-lt"/>
          </a:endParaRPr>
        </a:p>
      </dgm:t>
    </dgm:pt>
    <dgm:pt modelId="{01F89BCC-2A56-4F31-A789-C546B38ED4DA}" type="sibTrans" cxnId="{637259F0-D485-4458-91F7-71B5FA025C39}">
      <dgm:prSet/>
      <dgm:spPr/>
      <dgm:t>
        <a:bodyPr/>
        <a:lstStyle/>
        <a:p>
          <a:pPr algn="ctr"/>
          <a:endParaRPr lang="en-IN" sz="1600">
            <a:latin typeface="+mn-lt"/>
          </a:endParaRPr>
        </a:p>
      </dgm:t>
    </dgm:pt>
    <dgm:pt modelId="{229FD6DB-5A28-47F4-946E-385E6EACED8A}" type="pres">
      <dgm:prSet presAssocID="{DD5D5521-6546-4FDA-9B2E-5ED3AD121E01}" presName="Name0" presStyleCnt="0">
        <dgm:presLayoutVars>
          <dgm:dir/>
          <dgm:animLvl val="lvl"/>
          <dgm:resizeHandles val="exact"/>
        </dgm:presLayoutVars>
      </dgm:prSet>
      <dgm:spPr/>
    </dgm:pt>
    <dgm:pt modelId="{0D59F87A-84F5-4196-84B2-057A95FCD2FF}" type="pres">
      <dgm:prSet presAssocID="{9C8233DB-7D5A-4376-BAF4-7E243A38CDEA}" presName="linNode" presStyleCnt="0"/>
      <dgm:spPr/>
    </dgm:pt>
    <dgm:pt modelId="{29874EAA-3E75-49B9-80F5-A91E142F33ED}" type="pres">
      <dgm:prSet presAssocID="{9C8233DB-7D5A-4376-BAF4-7E243A38CDEA}" presName="parentText" presStyleLbl="node1" presStyleIdx="0" presStyleCnt="5">
        <dgm:presLayoutVars>
          <dgm:chMax val="1"/>
          <dgm:bulletEnabled val="1"/>
        </dgm:presLayoutVars>
      </dgm:prSet>
      <dgm:spPr/>
    </dgm:pt>
    <dgm:pt modelId="{DC6600FE-6C59-4D87-914F-C6EC63A1FE7D}" type="pres">
      <dgm:prSet presAssocID="{9C8233DB-7D5A-4376-BAF4-7E243A38CDEA}" presName="descendantText" presStyleLbl="alignAccFollowNode1" presStyleIdx="0" presStyleCnt="5">
        <dgm:presLayoutVars>
          <dgm:bulletEnabled val="1"/>
        </dgm:presLayoutVars>
      </dgm:prSet>
      <dgm:spPr/>
    </dgm:pt>
    <dgm:pt modelId="{752017CB-8B30-4B57-8796-FE6FF3B6018A}" type="pres">
      <dgm:prSet presAssocID="{BBA749E5-EE78-41A1-8D66-B867B946A4FB}" presName="sp" presStyleCnt="0"/>
      <dgm:spPr/>
    </dgm:pt>
    <dgm:pt modelId="{F92EDB88-4D36-4493-A23F-5A85105F5951}" type="pres">
      <dgm:prSet presAssocID="{2FFBA7C9-594B-4A42-95E1-A3FBDB8799EB}" presName="linNode" presStyleCnt="0"/>
      <dgm:spPr/>
    </dgm:pt>
    <dgm:pt modelId="{A6CA537A-1C82-4AB1-BD6C-336075ABA5DE}" type="pres">
      <dgm:prSet presAssocID="{2FFBA7C9-594B-4A42-95E1-A3FBDB8799EB}" presName="parentText" presStyleLbl="node1" presStyleIdx="1" presStyleCnt="5">
        <dgm:presLayoutVars>
          <dgm:chMax val="1"/>
          <dgm:bulletEnabled val="1"/>
        </dgm:presLayoutVars>
      </dgm:prSet>
      <dgm:spPr/>
    </dgm:pt>
    <dgm:pt modelId="{2F814B39-34E5-48DD-8EB0-00397ACA6C7F}" type="pres">
      <dgm:prSet presAssocID="{2FFBA7C9-594B-4A42-95E1-A3FBDB8799EB}" presName="descendantText" presStyleLbl="alignAccFollowNode1" presStyleIdx="1" presStyleCnt="5">
        <dgm:presLayoutVars>
          <dgm:bulletEnabled val="1"/>
        </dgm:presLayoutVars>
      </dgm:prSet>
      <dgm:spPr/>
    </dgm:pt>
    <dgm:pt modelId="{F1B48A10-5A7C-4DD4-9D7D-C54102A95496}" type="pres">
      <dgm:prSet presAssocID="{B14315BE-8CF2-452B-9144-7412F400767E}" presName="sp" presStyleCnt="0"/>
      <dgm:spPr/>
    </dgm:pt>
    <dgm:pt modelId="{5A156D31-4939-48E4-8A4F-592FE602A625}" type="pres">
      <dgm:prSet presAssocID="{84D7FFB5-20E0-4D8B-9D9D-4015CE7BF927}" presName="linNode" presStyleCnt="0"/>
      <dgm:spPr/>
    </dgm:pt>
    <dgm:pt modelId="{0BD26744-31E6-4E53-8379-5D96C6D73147}" type="pres">
      <dgm:prSet presAssocID="{84D7FFB5-20E0-4D8B-9D9D-4015CE7BF927}" presName="parentText" presStyleLbl="node1" presStyleIdx="2" presStyleCnt="5">
        <dgm:presLayoutVars>
          <dgm:chMax val="1"/>
          <dgm:bulletEnabled val="1"/>
        </dgm:presLayoutVars>
      </dgm:prSet>
      <dgm:spPr/>
    </dgm:pt>
    <dgm:pt modelId="{486008F5-9C1F-4DFA-A2A0-B12C9C5D2EF2}" type="pres">
      <dgm:prSet presAssocID="{84D7FFB5-20E0-4D8B-9D9D-4015CE7BF927}" presName="descendantText" presStyleLbl="alignAccFollowNode1" presStyleIdx="2" presStyleCnt="5">
        <dgm:presLayoutVars>
          <dgm:bulletEnabled val="1"/>
        </dgm:presLayoutVars>
      </dgm:prSet>
      <dgm:spPr/>
    </dgm:pt>
    <dgm:pt modelId="{DBB8DC0E-39BD-4F14-91F5-50A94C237A21}" type="pres">
      <dgm:prSet presAssocID="{FC512FD1-CF4F-4C00-A69F-22A299F42DF0}" presName="sp" presStyleCnt="0"/>
      <dgm:spPr/>
    </dgm:pt>
    <dgm:pt modelId="{C6170B09-A84B-4B1A-AF4F-E2656BF879B1}" type="pres">
      <dgm:prSet presAssocID="{2731D9B3-14B1-4409-9A86-C64C5AC21010}" presName="linNode" presStyleCnt="0"/>
      <dgm:spPr/>
    </dgm:pt>
    <dgm:pt modelId="{62CC650B-F436-4736-9E78-710C9D2D726F}" type="pres">
      <dgm:prSet presAssocID="{2731D9B3-14B1-4409-9A86-C64C5AC21010}" presName="parentText" presStyleLbl="node1" presStyleIdx="3" presStyleCnt="5">
        <dgm:presLayoutVars>
          <dgm:chMax val="1"/>
          <dgm:bulletEnabled val="1"/>
        </dgm:presLayoutVars>
      </dgm:prSet>
      <dgm:spPr/>
    </dgm:pt>
    <dgm:pt modelId="{2404F13B-E0BE-44E4-9F02-4448A1D654B1}" type="pres">
      <dgm:prSet presAssocID="{2731D9B3-14B1-4409-9A86-C64C5AC21010}" presName="descendantText" presStyleLbl="alignAccFollowNode1" presStyleIdx="3" presStyleCnt="5">
        <dgm:presLayoutVars>
          <dgm:bulletEnabled val="1"/>
        </dgm:presLayoutVars>
      </dgm:prSet>
      <dgm:spPr/>
    </dgm:pt>
    <dgm:pt modelId="{B1385819-005E-44DF-B181-78E868D68F7C}" type="pres">
      <dgm:prSet presAssocID="{E87E0D32-AE97-4D69-AA8D-D22A44DF1288}" presName="sp" presStyleCnt="0"/>
      <dgm:spPr/>
    </dgm:pt>
    <dgm:pt modelId="{F4F46096-5ABC-4114-9CF5-63B24B90F584}" type="pres">
      <dgm:prSet presAssocID="{4E00CC9C-72DA-424A-8F40-39077AF7AA2F}" presName="linNode" presStyleCnt="0"/>
      <dgm:spPr/>
    </dgm:pt>
    <dgm:pt modelId="{7A023D51-9EF0-4208-983A-D30EECDDFEB1}" type="pres">
      <dgm:prSet presAssocID="{4E00CC9C-72DA-424A-8F40-39077AF7AA2F}" presName="parentText" presStyleLbl="node1" presStyleIdx="4" presStyleCnt="5">
        <dgm:presLayoutVars>
          <dgm:chMax val="1"/>
          <dgm:bulletEnabled val="1"/>
        </dgm:presLayoutVars>
      </dgm:prSet>
      <dgm:spPr/>
    </dgm:pt>
    <dgm:pt modelId="{C9390B8E-23FA-42C1-BAC9-6BFF361DC5F0}" type="pres">
      <dgm:prSet presAssocID="{4E00CC9C-72DA-424A-8F40-39077AF7AA2F}" presName="descendantText" presStyleLbl="alignAccFollowNode1" presStyleIdx="4" presStyleCnt="5">
        <dgm:presLayoutVars>
          <dgm:bulletEnabled val="1"/>
        </dgm:presLayoutVars>
      </dgm:prSet>
      <dgm:spPr/>
    </dgm:pt>
  </dgm:ptLst>
  <dgm:cxnLst>
    <dgm:cxn modelId="{7B0E2F03-1F5A-4075-A32B-62EE19CEFE02}" srcId="{DD5D5521-6546-4FDA-9B2E-5ED3AD121E01}" destId="{2731D9B3-14B1-4409-9A86-C64C5AC21010}" srcOrd="3" destOrd="0" parTransId="{09117084-84BE-439F-9E9F-CEF79A60C7EC}" sibTransId="{E87E0D32-AE97-4D69-AA8D-D22A44DF1288}"/>
    <dgm:cxn modelId="{54456B20-F753-45EC-9DD0-C0B35E16969A}" type="presOf" srcId="{23B74881-BFCE-45F4-BD75-78275845A127}" destId="{486008F5-9C1F-4DFA-A2A0-B12C9C5D2EF2}" srcOrd="0" destOrd="0" presId="urn:microsoft.com/office/officeart/2005/8/layout/vList5"/>
    <dgm:cxn modelId="{67B82E39-2B20-4B86-90D0-F6A82BB597B8}" srcId="{2731D9B3-14B1-4409-9A86-C64C5AC21010}" destId="{5217051C-D231-495C-B236-09679D466C84}" srcOrd="0" destOrd="0" parTransId="{C4FAE9F0-B593-4D5E-B031-7524AA1F831D}" sibTransId="{6AF4DCDB-DF19-4B7C-B519-1F4F2EBF6AA7}"/>
    <dgm:cxn modelId="{BC3AD83C-AAE1-427A-BF13-0080F41B8178}" srcId="{2FFBA7C9-594B-4A42-95E1-A3FBDB8799EB}" destId="{B42E45A4-31DE-4856-9C53-F2223799F2E5}" srcOrd="0" destOrd="0" parTransId="{C1225613-E829-4220-9528-AE2DD3DD2B26}" sibTransId="{4AD04906-739A-41EF-B54D-26FD7BEBA942}"/>
    <dgm:cxn modelId="{4D3AB15C-C96F-49E9-B5F8-E6E9744F8AF6}" srcId="{84D7FFB5-20E0-4D8B-9D9D-4015CE7BF927}" destId="{23B74881-BFCE-45F4-BD75-78275845A127}" srcOrd="0" destOrd="0" parTransId="{3CB946B1-0148-4638-964C-E742F36E9776}" sibTransId="{B8BD02B3-62A7-49EC-A3A3-032AEC13CC33}"/>
    <dgm:cxn modelId="{F6338860-9D96-44B1-A940-9F6FCA933950}" srcId="{DD5D5521-6546-4FDA-9B2E-5ED3AD121E01}" destId="{2FFBA7C9-594B-4A42-95E1-A3FBDB8799EB}" srcOrd="1" destOrd="0" parTransId="{1DA2BC19-0894-4435-92B2-D804AF9DE86D}" sibTransId="{B14315BE-8CF2-452B-9144-7412F400767E}"/>
    <dgm:cxn modelId="{F2D99C41-7293-4724-8B06-3B1C649CDFBD}" type="presOf" srcId="{9C8233DB-7D5A-4376-BAF4-7E243A38CDEA}" destId="{29874EAA-3E75-49B9-80F5-A91E142F33ED}" srcOrd="0" destOrd="0" presId="urn:microsoft.com/office/officeart/2005/8/layout/vList5"/>
    <dgm:cxn modelId="{60DFE443-692A-4665-8F88-45F1E8A56551}" type="presOf" srcId="{4E00CC9C-72DA-424A-8F40-39077AF7AA2F}" destId="{7A023D51-9EF0-4208-983A-D30EECDDFEB1}" srcOrd="0" destOrd="0" presId="urn:microsoft.com/office/officeart/2005/8/layout/vList5"/>
    <dgm:cxn modelId="{78D04A44-A369-4D76-8880-8EE291123841}" type="presOf" srcId="{B42E45A4-31DE-4856-9C53-F2223799F2E5}" destId="{2F814B39-34E5-48DD-8EB0-00397ACA6C7F}" srcOrd="0" destOrd="0" presId="urn:microsoft.com/office/officeart/2005/8/layout/vList5"/>
    <dgm:cxn modelId="{8689686A-D399-4BD7-A2B5-70E1A0465782}" type="presOf" srcId="{29AB7222-936C-44F0-BA58-392592412527}" destId="{C9390B8E-23FA-42C1-BAC9-6BFF361DC5F0}" srcOrd="0" destOrd="0" presId="urn:microsoft.com/office/officeart/2005/8/layout/vList5"/>
    <dgm:cxn modelId="{9EEEFC70-044F-4899-8D09-592B060530B7}" type="presOf" srcId="{5217051C-D231-495C-B236-09679D466C84}" destId="{2404F13B-E0BE-44E4-9F02-4448A1D654B1}" srcOrd="0" destOrd="0" presId="urn:microsoft.com/office/officeart/2005/8/layout/vList5"/>
    <dgm:cxn modelId="{93884B86-F403-42E2-9C29-E9AA6785604C}" type="presOf" srcId="{2731D9B3-14B1-4409-9A86-C64C5AC21010}" destId="{62CC650B-F436-4736-9E78-710C9D2D726F}" srcOrd="0" destOrd="0" presId="urn:microsoft.com/office/officeart/2005/8/layout/vList5"/>
    <dgm:cxn modelId="{15D96296-E7F7-4230-AA69-992F959409D4}" srcId="{DD5D5521-6546-4FDA-9B2E-5ED3AD121E01}" destId="{9C8233DB-7D5A-4376-BAF4-7E243A38CDEA}" srcOrd="0" destOrd="0" parTransId="{52ECF772-C3D4-4416-9EE4-E22762743EED}" sibTransId="{BBA749E5-EE78-41A1-8D66-B867B946A4FB}"/>
    <dgm:cxn modelId="{7DFC289B-2730-4147-9D14-2EB07829D559}" type="presOf" srcId="{21066319-51AA-4802-944C-95F6260F95CA}" destId="{DC6600FE-6C59-4D87-914F-C6EC63A1FE7D}" srcOrd="0" destOrd="0" presId="urn:microsoft.com/office/officeart/2005/8/layout/vList5"/>
    <dgm:cxn modelId="{70840CA2-AA21-4269-BA78-1EE3DA4C972D}" type="presOf" srcId="{84D7FFB5-20E0-4D8B-9D9D-4015CE7BF927}" destId="{0BD26744-31E6-4E53-8379-5D96C6D73147}" srcOrd="0" destOrd="0" presId="urn:microsoft.com/office/officeart/2005/8/layout/vList5"/>
    <dgm:cxn modelId="{7CEE42B3-15C5-410D-AF65-1D159181D167}" type="presOf" srcId="{DD5D5521-6546-4FDA-9B2E-5ED3AD121E01}" destId="{229FD6DB-5A28-47F4-946E-385E6EACED8A}" srcOrd="0" destOrd="0" presId="urn:microsoft.com/office/officeart/2005/8/layout/vList5"/>
    <dgm:cxn modelId="{F7E3C6B5-4F86-47B2-849A-1378E6BED7D1}" type="presOf" srcId="{2FFBA7C9-594B-4A42-95E1-A3FBDB8799EB}" destId="{A6CA537A-1C82-4AB1-BD6C-336075ABA5DE}" srcOrd="0" destOrd="0" presId="urn:microsoft.com/office/officeart/2005/8/layout/vList5"/>
    <dgm:cxn modelId="{503914B9-3EA3-4107-9F81-52896ED08369}" srcId="{DD5D5521-6546-4FDA-9B2E-5ED3AD121E01}" destId="{4E00CC9C-72DA-424A-8F40-39077AF7AA2F}" srcOrd="4" destOrd="0" parTransId="{1C1A0448-3C67-4C52-8DCF-1D60EDB4B0B8}" sibTransId="{8AA21F75-9D58-47A2-B840-4C8CD5750DD3}"/>
    <dgm:cxn modelId="{D20BF3D8-B3DB-453F-AB26-094D6D28614E}" srcId="{DD5D5521-6546-4FDA-9B2E-5ED3AD121E01}" destId="{84D7FFB5-20E0-4D8B-9D9D-4015CE7BF927}" srcOrd="2" destOrd="0" parTransId="{56413921-71E9-47C5-BE43-8673FD8ED20B}" sibTransId="{FC512FD1-CF4F-4C00-A69F-22A299F42DF0}"/>
    <dgm:cxn modelId="{637259F0-D485-4458-91F7-71B5FA025C39}" srcId="{4E00CC9C-72DA-424A-8F40-39077AF7AA2F}" destId="{29AB7222-936C-44F0-BA58-392592412527}" srcOrd="0" destOrd="0" parTransId="{704F74D8-0BB1-4CD7-ADA4-BB0E6470A1D5}" sibTransId="{01F89BCC-2A56-4F31-A789-C546B38ED4DA}"/>
    <dgm:cxn modelId="{47C489F2-3BB4-4A46-BD1A-3AAABB59090F}" srcId="{9C8233DB-7D5A-4376-BAF4-7E243A38CDEA}" destId="{21066319-51AA-4802-944C-95F6260F95CA}" srcOrd="0" destOrd="0" parTransId="{4E3B0CF4-EE8E-471E-BA6E-0EACD139D024}" sibTransId="{F63886C9-4CF5-4292-9172-33BBEEAF1AC9}"/>
    <dgm:cxn modelId="{56F128D6-F1B7-4499-ADF9-712A8964D198}" type="presParOf" srcId="{229FD6DB-5A28-47F4-946E-385E6EACED8A}" destId="{0D59F87A-84F5-4196-84B2-057A95FCD2FF}" srcOrd="0" destOrd="0" presId="urn:microsoft.com/office/officeart/2005/8/layout/vList5"/>
    <dgm:cxn modelId="{40B370D7-D48A-4002-99CF-EFE2D3EA833C}" type="presParOf" srcId="{0D59F87A-84F5-4196-84B2-057A95FCD2FF}" destId="{29874EAA-3E75-49B9-80F5-A91E142F33ED}" srcOrd="0" destOrd="0" presId="urn:microsoft.com/office/officeart/2005/8/layout/vList5"/>
    <dgm:cxn modelId="{95607A12-0F48-47D8-BBA6-D82A55367EDE}" type="presParOf" srcId="{0D59F87A-84F5-4196-84B2-057A95FCD2FF}" destId="{DC6600FE-6C59-4D87-914F-C6EC63A1FE7D}" srcOrd="1" destOrd="0" presId="urn:microsoft.com/office/officeart/2005/8/layout/vList5"/>
    <dgm:cxn modelId="{6A71E49F-334B-47D0-8F11-3B2C324C3FC9}" type="presParOf" srcId="{229FD6DB-5A28-47F4-946E-385E6EACED8A}" destId="{752017CB-8B30-4B57-8796-FE6FF3B6018A}" srcOrd="1" destOrd="0" presId="urn:microsoft.com/office/officeart/2005/8/layout/vList5"/>
    <dgm:cxn modelId="{BABB8CBB-30A8-4866-9BB9-BD29718807C9}" type="presParOf" srcId="{229FD6DB-5A28-47F4-946E-385E6EACED8A}" destId="{F92EDB88-4D36-4493-A23F-5A85105F5951}" srcOrd="2" destOrd="0" presId="urn:microsoft.com/office/officeart/2005/8/layout/vList5"/>
    <dgm:cxn modelId="{48D72112-5D2F-4460-B08C-C6F68D22D19E}" type="presParOf" srcId="{F92EDB88-4D36-4493-A23F-5A85105F5951}" destId="{A6CA537A-1C82-4AB1-BD6C-336075ABA5DE}" srcOrd="0" destOrd="0" presId="urn:microsoft.com/office/officeart/2005/8/layout/vList5"/>
    <dgm:cxn modelId="{C4F86B48-28F1-4053-9F5D-4B39614BEE29}" type="presParOf" srcId="{F92EDB88-4D36-4493-A23F-5A85105F5951}" destId="{2F814B39-34E5-48DD-8EB0-00397ACA6C7F}" srcOrd="1" destOrd="0" presId="urn:microsoft.com/office/officeart/2005/8/layout/vList5"/>
    <dgm:cxn modelId="{3637F856-33F5-40EA-93ED-05923031B9BC}" type="presParOf" srcId="{229FD6DB-5A28-47F4-946E-385E6EACED8A}" destId="{F1B48A10-5A7C-4DD4-9D7D-C54102A95496}" srcOrd="3" destOrd="0" presId="urn:microsoft.com/office/officeart/2005/8/layout/vList5"/>
    <dgm:cxn modelId="{D2FF9EC2-F68D-4F81-802A-4B26D93426D3}" type="presParOf" srcId="{229FD6DB-5A28-47F4-946E-385E6EACED8A}" destId="{5A156D31-4939-48E4-8A4F-592FE602A625}" srcOrd="4" destOrd="0" presId="urn:microsoft.com/office/officeart/2005/8/layout/vList5"/>
    <dgm:cxn modelId="{C59F4493-BD56-40CA-9F61-8AB79E9A4036}" type="presParOf" srcId="{5A156D31-4939-48E4-8A4F-592FE602A625}" destId="{0BD26744-31E6-4E53-8379-5D96C6D73147}" srcOrd="0" destOrd="0" presId="urn:microsoft.com/office/officeart/2005/8/layout/vList5"/>
    <dgm:cxn modelId="{6C184889-73E9-40DA-A3A2-A64068135F75}" type="presParOf" srcId="{5A156D31-4939-48E4-8A4F-592FE602A625}" destId="{486008F5-9C1F-4DFA-A2A0-B12C9C5D2EF2}" srcOrd="1" destOrd="0" presId="urn:microsoft.com/office/officeart/2005/8/layout/vList5"/>
    <dgm:cxn modelId="{6F2DF6C5-B305-45DF-B0EE-A4042CB22FA8}" type="presParOf" srcId="{229FD6DB-5A28-47F4-946E-385E6EACED8A}" destId="{DBB8DC0E-39BD-4F14-91F5-50A94C237A21}" srcOrd="5" destOrd="0" presId="urn:microsoft.com/office/officeart/2005/8/layout/vList5"/>
    <dgm:cxn modelId="{0F609FDC-15D8-4B31-AF5F-269530E78BFF}" type="presParOf" srcId="{229FD6DB-5A28-47F4-946E-385E6EACED8A}" destId="{C6170B09-A84B-4B1A-AF4F-E2656BF879B1}" srcOrd="6" destOrd="0" presId="urn:microsoft.com/office/officeart/2005/8/layout/vList5"/>
    <dgm:cxn modelId="{7F44974F-C8FE-49B2-862B-3CBAEC735E0C}" type="presParOf" srcId="{C6170B09-A84B-4B1A-AF4F-E2656BF879B1}" destId="{62CC650B-F436-4736-9E78-710C9D2D726F}" srcOrd="0" destOrd="0" presId="urn:microsoft.com/office/officeart/2005/8/layout/vList5"/>
    <dgm:cxn modelId="{A2E97724-C36D-41F3-A62C-7B48EEBF2CB2}" type="presParOf" srcId="{C6170B09-A84B-4B1A-AF4F-E2656BF879B1}" destId="{2404F13B-E0BE-44E4-9F02-4448A1D654B1}" srcOrd="1" destOrd="0" presId="urn:microsoft.com/office/officeart/2005/8/layout/vList5"/>
    <dgm:cxn modelId="{787425FA-F6D4-46A9-92C0-A17B8B2B0A3B}" type="presParOf" srcId="{229FD6DB-5A28-47F4-946E-385E6EACED8A}" destId="{B1385819-005E-44DF-B181-78E868D68F7C}" srcOrd="7" destOrd="0" presId="urn:microsoft.com/office/officeart/2005/8/layout/vList5"/>
    <dgm:cxn modelId="{95CF81B6-2261-4EF0-B59A-03D22C39F357}" type="presParOf" srcId="{229FD6DB-5A28-47F4-946E-385E6EACED8A}" destId="{F4F46096-5ABC-4114-9CF5-63B24B90F584}" srcOrd="8" destOrd="0" presId="urn:microsoft.com/office/officeart/2005/8/layout/vList5"/>
    <dgm:cxn modelId="{9941EACD-2D1C-4765-8E0D-265591ABA54F}" type="presParOf" srcId="{F4F46096-5ABC-4114-9CF5-63B24B90F584}" destId="{7A023D51-9EF0-4208-983A-D30EECDDFEB1}" srcOrd="0" destOrd="0" presId="urn:microsoft.com/office/officeart/2005/8/layout/vList5"/>
    <dgm:cxn modelId="{5BC1A3F5-0457-45DE-A53D-81EA95C59404}" type="presParOf" srcId="{F4F46096-5ABC-4114-9CF5-63B24B90F584}" destId="{C9390B8E-23FA-42C1-BAC9-6BFF361DC5F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222D29-4502-48E2-8BA1-004705EEB09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IN"/>
        </a:p>
      </dgm:t>
    </dgm:pt>
    <dgm:pt modelId="{91C506CD-470D-47A9-902F-B6A061307453}">
      <dgm:prSet phldrT="[Text]" custT="1"/>
      <dgm:spPr/>
      <dgm:t>
        <a:bodyPr/>
        <a:lstStyle/>
        <a:p>
          <a:pPr>
            <a:buFont typeface="+mj-lt"/>
            <a:buAutoNum type="arabicPeriod"/>
          </a:pPr>
          <a:r>
            <a:rPr lang="en-IN" sz="2000" b="1" dirty="0">
              <a:effectLst/>
              <a:latin typeface="+mn-lt"/>
              <a:ea typeface="Calibri" panose="020F0502020204030204" pitchFamily="34" charset="0"/>
              <a:cs typeface="Times New Roman" panose="02020603050405020304" pitchFamily="18" charset="0"/>
            </a:rPr>
            <a:t>Real-World Testing</a:t>
          </a:r>
          <a:r>
            <a:rPr lang="en-IN" sz="2000" dirty="0">
              <a:effectLst/>
              <a:latin typeface="+mn-lt"/>
              <a:ea typeface="Calibri" panose="020F0502020204030204" pitchFamily="34" charset="0"/>
              <a:cs typeface="Times New Roman" panose="02020603050405020304" pitchFamily="18" charset="0"/>
            </a:rPr>
            <a:t>:</a:t>
          </a:r>
          <a:endParaRPr lang="en-IN" sz="2000" dirty="0">
            <a:latin typeface="+mn-lt"/>
          </a:endParaRPr>
        </a:p>
      </dgm:t>
    </dgm:pt>
    <dgm:pt modelId="{C476C5CD-BA00-4F24-98B1-361346BF3425}" type="parTrans" cxnId="{DA8B3392-47F6-4BFE-B4B3-6CD3F923FAFF}">
      <dgm:prSet/>
      <dgm:spPr/>
      <dgm:t>
        <a:bodyPr/>
        <a:lstStyle/>
        <a:p>
          <a:endParaRPr lang="en-IN" sz="1600">
            <a:latin typeface="+mn-lt"/>
          </a:endParaRPr>
        </a:p>
      </dgm:t>
    </dgm:pt>
    <dgm:pt modelId="{207DC42F-305A-42DA-AA1A-93220715D438}" type="sibTrans" cxnId="{DA8B3392-47F6-4BFE-B4B3-6CD3F923FAFF}">
      <dgm:prSet/>
      <dgm:spPr/>
      <dgm:t>
        <a:bodyPr/>
        <a:lstStyle/>
        <a:p>
          <a:endParaRPr lang="en-IN" sz="1600">
            <a:latin typeface="+mn-lt"/>
          </a:endParaRPr>
        </a:p>
      </dgm:t>
    </dgm:pt>
    <dgm:pt modelId="{FC18104C-2B15-4655-9B41-33ED4508655E}">
      <dgm:prSet custT="1"/>
      <dgm:spPr/>
      <dgm:t>
        <a:bodyPr/>
        <a:lstStyle/>
        <a:p>
          <a:r>
            <a:rPr lang="en-IN" sz="2000" b="1" dirty="0">
              <a:effectLst/>
              <a:latin typeface="+mn-lt"/>
              <a:ea typeface="Calibri" panose="020F0502020204030204" pitchFamily="34" charset="0"/>
              <a:cs typeface="Times New Roman" panose="02020603050405020304" pitchFamily="18" charset="0"/>
            </a:rPr>
            <a:t>Data Diversity:</a:t>
          </a:r>
          <a:endParaRPr lang="en-IN" sz="2000" dirty="0">
            <a:effectLst/>
            <a:latin typeface="+mn-lt"/>
            <a:ea typeface="Calibri" panose="020F0502020204030204" pitchFamily="34" charset="0"/>
            <a:cs typeface="Times New Roman" panose="02020603050405020304" pitchFamily="18" charset="0"/>
          </a:endParaRPr>
        </a:p>
      </dgm:t>
    </dgm:pt>
    <dgm:pt modelId="{9646C005-5E76-489C-899D-C58006A45F7F}" type="parTrans" cxnId="{EE74BA9C-FD90-44F9-AA38-89147DF38CDE}">
      <dgm:prSet/>
      <dgm:spPr/>
      <dgm:t>
        <a:bodyPr/>
        <a:lstStyle/>
        <a:p>
          <a:endParaRPr lang="en-IN" sz="1600">
            <a:latin typeface="+mn-lt"/>
          </a:endParaRPr>
        </a:p>
      </dgm:t>
    </dgm:pt>
    <dgm:pt modelId="{825742F1-0C50-4922-9F19-7D2908ADA9A6}" type="sibTrans" cxnId="{EE74BA9C-FD90-44F9-AA38-89147DF38CDE}">
      <dgm:prSet/>
      <dgm:spPr/>
      <dgm:t>
        <a:bodyPr/>
        <a:lstStyle/>
        <a:p>
          <a:endParaRPr lang="en-IN" sz="1600">
            <a:latin typeface="+mn-lt"/>
          </a:endParaRPr>
        </a:p>
      </dgm:t>
    </dgm:pt>
    <dgm:pt modelId="{B4B1834A-FAA6-42E1-9759-73506A0B1766}">
      <dgm:prSet custT="1"/>
      <dgm:spPr/>
      <dgm:t>
        <a:bodyPr/>
        <a:lstStyle/>
        <a:p>
          <a:r>
            <a:rPr lang="en-IN" sz="2000" b="1" dirty="0">
              <a:effectLst/>
              <a:latin typeface="+mn-lt"/>
              <a:ea typeface="Calibri" panose="020F0502020204030204" pitchFamily="34" charset="0"/>
              <a:cs typeface="Times New Roman" panose="02020603050405020304" pitchFamily="18" charset="0"/>
            </a:rPr>
            <a:t>Model Optimization:</a:t>
          </a:r>
          <a:endParaRPr lang="en-IN" sz="2000" dirty="0">
            <a:effectLst/>
            <a:latin typeface="+mn-lt"/>
            <a:ea typeface="Calibri" panose="020F0502020204030204" pitchFamily="34" charset="0"/>
            <a:cs typeface="Times New Roman" panose="02020603050405020304" pitchFamily="18" charset="0"/>
          </a:endParaRPr>
        </a:p>
      </dgm:t>
    </dgm:pt>
    <dgm:pt modelId="{D9D1BFB7-B880-4B4C-B1E2-0111D1B3AB62}" type="parTrans" cxnId="{0EF18A3D-811B-49BA-8992-6FD080A2659F}">
      <dgm:prSet/>
      <dgm:spPr/>
      <dgm:t>
        <a:bodyPr/>
        <a:lstStyle/>
        <a:p>
          <a:endParaRPr lang="en-IN" sz="1600">
            <a:latin typeface="+mn-lt"/>
          </a:endParaRPr>
        </a:p>
      </dgm:t>
    </dgm:pt>
    <dgm:pt modelId="{30DAA4DE-E870-4095-904A-091C44996BB6}" type="sibTrans" cxnId="{0EF18A3D-811B-49BA-8992-6FD080A2659F}">
      <dgm:prSet/>
      <dgm:spPr/>
      <dgm:t>
        <a:bodyPr/>
        <a:lstStyle/>
        <a:p>
          <a:endParaRPr lang="en-IN" sz="1600">
            <a:latin typeface="+mn-lt"/>
          </a:endParaRPr>
        </a:p>
      </dgm:t>
    </dgm:pt>
    <dgm:pt modelId="{20DFC172-EA43-4FA2-A56D-0036FF17B451}">
      <dgm:prSet custT="1"/>
      <dgm:spPr/>
      <dgm:t>
        <a:bodyPr/>
        <a:lstStyle/>
        <a:p>
          <a:r>
            <a:rPr lang="en-IN" sz="2000" b="1" dirty="0">
              <a:effectLst/>
              <a:latin typeface="+mn-lt"/>
              <a:ea typeface="Calibri" panose="020F0502020204030204" pitchFamily="34" charset="0"/>
              <a:cs typeface="Times New Roman" panose="02020603050405020304" pitchFamily="18" charset="0"/>
            </a:rPr>
            <a:t>Real-Time Implementation:</a:t>
          </a:r>
          <a:endParaRPr lang="en-IN" sz="2000" dirty="0">
            <a:effectLst/>
            <a:latin typeface="+mn-lt"/>
            <a:ea typeface="Calibri" panose="020F0502020204030204" pitchFamily="34" charset="0"/>
            <a:cs typeface="Times New Roman" panose="02020603050405020304" pitchFamily="18" charset="0"/>
          </a:endParaRPr>
        </a:p>
      </dgm:t>
    </dgm:pt>
    <dgm:pt modelId="{E4039C2D-5F43-48FE-9268-4667A9BBBF5F}" type="parTrans" cxnId="{D8B9A009-9979-4491-A461-0E38FA38779A}">
      <dgm:prSet/>
      <dgm:spPr/>
      <dgm:t>
        <a:bodyPr/>
        <a:lstStyle/>
        <a:p>
          <a:endParaRPr lang="en-IN" sz="1600">
            <a:latin typeface="+mn-lt"/>
          </a:endParaRPr>
        </a:p>
      </dgm:t>
    </dgm:pt>
    <dgm:pt modelId="{C02667D8-A24A-4C60-AFAC-D8C2F067E8C7}" type="sibTrans" cxnId="{D8B9A009-9979-4491-A461-0E38FA38779A}">
      <dgm:prSet/>
      <dgm:spPr/>
      <dgm:t>
        <a:bodyPr/>
        <a:lstStyle/>
        <a:p>
          <a:endParaRPr lang="en-IN" sz="1600">
            <a:latin typeface="+mn-lt"/>
          </a:endParaRPr>
        </a:p>
      </dgm:t>
    </dgm:pt>
    <dgm:pt modelId="{EA400AEE-DB15-4178-ABBF-ADB6FF056CD2}">
      <dgm:prSet phldrT="[Text]" custT="1"/>
      <dgm:spPr/>
      <dgm:t>
        <a:bodyPr/>
        <a:lstStyle/>
        <a:p>
          <a:pPr>
            <a:buFont typeface="Arial" panose="020B0604020202020204" pitchFamily="34" charset="0"/>
            <a:buChar char="•"/>
          </a:pPr>
          <a:r>
            <a:rPr lang="en-IN" sz="1600" dirty="0">
              <a:effectLst/>
              <a:latin typeface="+mn-lt"/>
              <a:ea typeface="Calibri" panose="020F0502020204030204" pitchFamily="34" charset="0"/>
              <a:cs typeface="Times New Roman" panose="02020603050405020304" pitchFamily="18" charset="0"/>
            </a:rPr>
            <a:t>This dataset was controlled, and while this is a good thing, it also may not reflect real-world driving conditions. The model needs to be tested on larger, more diverse datasets gathered from real-world driving environments in future work.</a:t>
          </a:r>
          <a:endParaRPr lang="en-IN" sz="1600" dirty="0">
            <a:latin typeface="+mn-lt"/>
          </a:endParaRPr>
        </a:p>
      </dgm:t>
    </dgm:pt>
    <dgm:pt modelId="{976BB992-AC8C-451D-AFF7-50E98BA30299}" type="parTrans" cxnId="{7181D891-5504-410B-882B-2F5CEE159D48}">
      <dgm:prSet/>
      <dgm:spPr/>
      <dgm:t>
        <a:bodyPr/>
        <a:lstStyle/>
        <a:p>
          <a:endParaRPr lang="en-IN" sz="1600">
            <a:latin typeface="+mn-lt"/>
          </a:endParaRPr>
        </a:p>
      </dgm:t>
    </dgm:pt>
    <dgm:pt modelId="{73612D26-C183-4189-883A-74951DF653D8}" type="sibTrans" cxnId="{7181D891-5504-410B-882B-2F5CEE159D48}">
      <dgm:prSet/>
      <dgm:spPr/>
      <dgm:t>
        <a:bodyPr/>
        <a:lstStyle/>
        <a:p>
          <a:endParaRPr lang="en-IN" sz="1600">
            <a:latin typeface="+mn-lt"/>
          </a:endParaRPr>
        </a:p>
      </dgm:t>
    </dgm:pt>
    <dgm:pt modelId="{497506F0-CE0B-4085-B0E8-7DC0BB686054}">
      <dgm:prSet custT="1"/>
      <dgm:spPr/>
      <dgm:t>
        <a:bodyPr/>
        <a:lstStyle/>
        <a:p>
          <a:r>
            <a:rPr lang="en-IN" sz="1600">
              <a:effectLst/>
              <a:latin typeface="+mn-lt"/>
              <a:ea typeface="Calibri" panose="020F0502020204030204" pitchFamily="34" charset="0"/>
              <a:cs typeface="Times New Roman" panose="02020603050405020304" pitchFamily="18" charset="0"/>
            </a:rPr>
            <a:t>Other </a:t>
          </a:r>
          <a:r>
            <a:rPr lang="en-IN" sz="1600" dirty="0">
              <a:effectLst/>
              <a:latin typeface="+mn-lt"/>
              <a:ea typeface="Calibri" panose="020F0502020204030204" pitchFamily="34" charset="0"/>
              <a:cs typeface="Times New Roman" panose="02020603050405020304" pitchFamily="18" charset="0"/>
            </a:rPr>
            <a:t>forms of data (different types of drivers, such as younger age groups, less experienced drivers, and driving in different situations) can be used to generalize the model and enhance its robustness.</a:t>
          </a:r>
        </a:p>
      </dgm:t>
    </dgm:pt>
    <dgm:pt modelId="{7C0161DA-C675-44BB-ABD3-AAE73D610F22}" type="parTrans" cxnId="{458EDED1-472A-458B-B73D-AC3FD9F1CEAE}">
      <dgm:prSet/>
      <dgm:spPr/>
      <dgm:t>
        <a:bodyPr/>
        <a:lstStyle/>
        <a:p>
          <a:endParaRPr lang="en-IN" sz="1600">
            <a:latin typeface="+mn-lt"/>
          </a:endParaRPr>
        </a:p>
      </dgm:t>
    </dgm:pt>
    <dgm:pt modelId="{DD5E72DD-21D1-400B-85F5-0B3316CEF4D1}" type="sibTrans" cxnId="{458EDED1-472A-458B-B73D-AC3FD9F1CEAE}">
      <dgm:prSet/>
      <dgm:spPr/>
      <dgm:t>
        <a:bodyPr/>
        <a:lstStyle/>
        <a:p>
          <a:endParaRPr lang="en-IN" sz="1600">
            <a:latin typeface="+mn-lt"/>
          </a:endParaRPr>
        </a:p>
      </dgm:t>
    </dgm:pt>
    <dgm:pt modelId="{F26EF271-9323-455D-B359-107CF753686F}">
      <dgm:prSet custT="1"/>
      <dgm:spPr/>
      <dgm:t>
        <a:bodyPr/>
        <a:lstStyle/>
        <a:p>
          <a:r>
            <a:rPr lang="en-IN" sz="1600">
              <a:effectLst/>
              <a:latin typeface="+mn-lt"/>
              <a:ea typeface="Calibri" panose="020F0502020204030204" pitchFamily="34" charset="0"/>
              <a:cs typeface="Times New Roman" panose="02020603050405020304" pitchFamily="18" charset="0"/>
            </a:rPr>
            <a:t>Initial </a:t>
          </a:r>
          <a:r>
            <a:rPr lang="en-IN" sz="1600" dirty="0">
              <a:effectLst/>
              <a:latin typeface="+mn-lt"/>
              <a:ea typeface="Calibri" panose="020F0502020204030204" pitchFamily="34" charset="0"/>
              <a:cs typeface="Times New Roman" panose="02020603050405020304" pitchFamily="18" charset="0"/>
            </a:rPr>
            <a:t>optimization of the hybrid model may be achieved by tuning of the fuzzy logic framework as well as exploration of alternate machine learning algorithms.</a:t>
          </a:r>
        </a:p>
      </dgm:t>
    </dgm:pt>
    <dgm:pt modelId="{B21F041C-23DF-4443-972C-5FB2D7C652A5}" type="parTrans" cxnId="{5D9EDBDD-E99C-42B7-A3AA-9253FFFAE1E8}">
      <dgm:prSet/>
      <dgm:spPr/>
      <dgm:t>
        <a:bodyPr/>
        <a:lstStyle/>
        <a:p>
          <a:endParaRPr lang="en-IN" sz="1600">
            <a:latin typeface="+mn-lt"/>
          </a:endParaRPr>
        </a:p>
      </dgm:t>
    </dgm:pt>
    <dgm:pt modelId="{EACF0635-C4BA-4CC1-8BB2-86C5A8654CE4}" type="sibTrans" cxnId="{5D9EDBDD-E99C-42B7-A3AA-9253FFFAE1E8}">
      <dgm:prSet/>
      <dgm:spPr/>
      <dgm:t>
        <a:bodyPr/>
        <a:lstStyle/>
        <a:p>
          <a:endParaRPr lang="en-IN" sz="1600">
            <a:latin typeface="+mn-lt"/>
          </a:endParaRPr>
        </a:p>
      </dgm:t>
    </dgm:pt>
    <dgm:pt modelId="{5DC75819-097E-432C-8134-78F928DE0BFE}">
      <dgm:prSet custT="1"/>
      <dgm:spPr/>
      <dgm:t>
        <a:bodyPr/>
        <a:lstStyle/>
        <a:p>
          <a:r>
            <a:rPr lang="en-IN" sz="1600">
              <a:effectLst/>
              <a:latin typeface="+mn-lt"/>
              <a:ea typeface="Calibri" panose="020F0502020204030204" pitchFamily="34" charset="0"/>
              <a:cs typeface="Times New Roman" panose="02020603050405020304" pitchFamily="18" charset="0"/>
            </a:rPr>
            <a:t>The </a:t>
          </a:r>
          <a:r>
            <a:rPr lang="en-IN" sz="1600" dirty="0">
              <a:effectLst/>
              <a:latin typeface="+mn-lt"/>
              <a:ea typeface="Calibri" panose="020F0502020204030204" pitchFamily="34" charset="0"/>
              <a:cs typeface="Times New Roman" panose="02020603050405020304" pitchFamily="18" charset="0"/>
            </a:rPr>
            <a:t>hybrid model presented can be a natural focus of future studies to deploy this model in real-time systems and to make sure it supports low latency and high reliability in live driving scenarios.</a:t>
          </a:r>
        </a:p>
      </dgm:t>
    </dgm:pt>
    <dgm:pt modelId="{C91DF384-0107-4AB4-9F83-B838E51B244E}" type="parTrans" cxnId="{EC9E53E5-8B52-4577-96D6-AC058A8BED87}">
      <dgm:prSet/>
      <dgm:spPr/>
      <dgm:t>
        <a:bodyPr/>
        <a:lstStyle/>
        <a:p>
          <a:endParaRPr lang="en-IN" sz="1600">
            <a:latin typeface="+mn-lt"/>
          </a:endParaRPr>
        </a:p>
      </dgm:t>
    </dgm:pt>
    <dgm:pt modelId="{9986A749-F2A9-48C2-90AC-628D51D04900}" type="sibTrans" cxnId="{EC9E53E5-8B52-4577-96D6-AC058A8BED87}">
      <dgm:prSet/>
      <dgm:spPr/>
      <dgm:t>
        <a:bodyPr/>
        <a:lstStyle/>
        <a:p>
          <a:endParaRPr lang="en-IN" sz="1600">
            <a:latin typeface="+mn-lt"/>
          </a:endParaRPr>
        </a:p>
      </dgm:t>
    </dgm:pt>
    <dgm:pt modelId="{71BDC47F-5C8D-4666-B06F-3CC4539F8EAA}" type="pres">
      <dgm:prSet presAssocID="{0F222D29-4502-48E2-8BA1-004705EEB09F}" presName="linear" presStyleCnt="0">
        <dgm:presLayoutVars>
          <dgm:animLvl val="lvl"/>
          <dgm:resizeHandles val="exact"/>
        </dgm:presLayoutVars>
      </dgm:prSet>
      <dgm:spPr/>
    </dgm:pt>
    <dgm:pt modelId="{BCF3CB06-9D54-4E68-9C91-D2C528849ADE}" type="pres">
      <dgm:prSet presAssocID="{91C506CD-470D-47A9-902F-B6A061307453}" presName="parentText" presStyleLbl="node1" presStyleIdx="0" presStyleCnt="4" custLinFactNeighborY="-29733">
        <dgm:presLayoutVars>
          <dgm:chMax val="0"/>
          <dgm:bulletEnabled val="1"/>
        </dgm:presLayoutVars>
      </dgm:prSet>
      <dgm:spPr/>
    </dgm:pt>
    <dgm:pt modelId="{B5B9A7D8-EABE-4188-9CF8-A8D65D920410}" type="pres">
      <dgm:prSet presAssocID="{91C506CD-470D-47A9-902F-B6A061307453}" presName="childText" presStyleLbl="revTx" presStyleIdx="0" presStyleCnt="4">
        <dgm:presLayoutVars>
          <dgm:bulletEnabled val="1"/>
        </dgm:presLayoutVars>
      </dgm:prSet>
      <dgm:spPr/>
    </dgm:pt>
    <dgm:pt modelId="{FA4B1001-5CC8-4B80-8B91-F01AEE94CB27}" type="pres">
      <dgm:prSet presAssocID="{FC18104C-2B15-4655-9B41-33ED4508655E}" presName="parentText" presStyleLbl="node1" presStyleIdx="1" presStyleCnt="4">
        <dgm:presLayoutVars>
          <dgm:chMax val="0"/>
          <dgm:bulletEnabled val="1"/>
        </dgm:presLayoutVars>
      </dgm:prSet>
      <dgm:spPr/>
    </dgm:pt>
    <dgm:pt modelId="{D2FEC957-4064-47E6-B43B-1C0D0555202B}" type="pres">
      <dgm:prSet presAssocID="{FC18104C-2B15-4655-9B41-33ED4508655E}" presName="childText" presStyleLbl="revTx" presStyleIdx="1" presStyleCnt="4">
        <dgm:presLayoutVars>
          <dgm:bulletEnabled val="1"/>
        </dgm:presLayoutVars>
      </dgm:prSet>
      <dgm:spPr/>
    </dgm:pt>
    <dgm:pt modelId="{70E636FA-8CF2-4372-9EC9-E414CC027B23}" type="pres">
      <dgm:prSet presAssocID="{B4B1834A-FAA6-42E1-9759-73506A0B1766}" presName="parentText" presStyleLbl="node1" presStyleIdx="2" presStyleCnt="4">
        <dgm:presLayoutVars>
          <dgm:chMax val="0"/>
          <dgm:bulletEnabled val="1"/>
        </dgm:presLayoutVars>
      </dgm:prSet>
      <dgm:spPr/>
    </dgm:pt>
    <dgm:pt modelId="{6F3A9460-AD5B-488E-B8A1-F21C1CE35444}" type="pres">
      <dgm:prSet presAssocID="{B4B1834A-FAA6-42E1-9759-73506A0B1766}" presName="childText" presStyleLbl="revTx" presStyleIdx="2" presStyleCnt="4">
        <dgm:presLayoutVars>
          <dgm:bulletEnabled val="1"/>
        </dgm:presLayoutVars>
      </dgm:prSet>
      <dgm:spPr/>
    </dgm:pt>
    <dgm:pt modelId="{78A39C84-04CA-42CC-AE62-25F0F2C02343}" type="pres">
      <dgm:prSet presAssocID="{20DFC172-EA43-4FA2-A56D-0036FF17B451}" presName="parentText" presStyleLbl="node1" presStyleIdx="3" presStyleCnt="4">
        <dgm:presLayoutVars>
          <dgm:chMax val="0"/>
          <dgm:bulletEnabled val="1"/>
        </dgm:presLayoutVars>
      </dgm:prSet>
      <dgm:spPr/>
    </dgm:pt>
    <dgm:pt modelId="{1C037674-C0D5-47C7-975F-B2AA1139F2A3}" type="pres">
      <dgm:prSet presAssocID="{20DFC172-EA43-4FA2-A56D-0036FF17B451}" presName="childText" presStyleLbl="revTx" presStyleIdx="3" presStyleCnt="4">
        <dgm:presLayoutVars>
          <dgm:bulletEnabled val="1"/>
        </dgm:presLayoutVars>
      </dgm:prSet>
      <dgm:spPr/>
    </dgm:pt>
  </dgm:ptLst>
  <dgm:cxnLst>
    <dgm:cxn modelId="{D8B9A009-9979-4491-A461-0E38FA38779A}" srcId="{0F222D29-4502-48E2-8BA1-004705EEB09F}" destId="{20DFC172-EA43-4FA2-A56D-0036FF17B451}" srcOrd="3" destOrd="0" parTransId="{E4039C2D-5F43-48FE-9268-4667A9BBBF5F}" sibTransId="{C02667D8-A24A-4C60-AFAC-D8C2F067E8C7}"/>
    <dgm:cxn modelId="{0EF18A3D-811B-49BA-8992-6FD080A2659F}" srcId="{0F222D29-4502-48E2-8BA1-004705EEB09F}" destId="{B4B1834A-FAA6-42E1-9759-73506A0B1766}" srcOrd="2" destOrd="0" parTransId="{D9D1BFB7-B880-4B4C-B1E2-0111D1B3AB62}" sibTransId="{30DAA4DE-E870-4095-904A-091C44996BB6}"/>
    <dgm:cxn modelId="{C33D8A60-81E2-4412-83D7-06B486B8FAE4}" type="presOf" srcId="{5DC75819-097E-432C-8134-78F928DE0BFE}" destId="{1C037674-C0D5-47C7-975F-B2AA1139F2A3}" srcOrd="0" destOrd="0" presId="urn:microsoft.com/office/officeart/2005/8/layout/vList2"/>
    <dgm:cxn modelId="{3BED1841-93B7-46FA-8107-79FC94F35C1D}" type="presOf" srcId="{FC18104C-2B15-4655-9B41-33ED4508655E}" destId="{FA4B1001-5CC8-4B80-8B91-F01AEE94CB27}" srcOrd="0" destOrd="0" presId="urn:microsoft.com/office/officeart/2005/8/layout/vList2"/>
    <dgm:cxn modelId="{07F97E4E-84B0-4CF5-BADF-EC56C87806D5}" type="presOf" srcId="{0F222D29-4502-48E2-8BA1-004705EEB09F}" destId="{71BDC47F-5C8D-4666-B06F-3CC4539F8EAA}" srcOrd="0" destOrd="0" presId="urn:microsoft.com/office/officeart/2005/8/layout/vList2"/>
    <dgm:cxn modelId="{7181D891-5504-410B-882B-2F5CEE159D48}" srcId="{91C506CD-470D-47A9-902F-B6A061307453}" destId="{EA400AEE-DB15-4178-ABBF-ADB6FF056CD2}" srcOrd="0" destOrd="0" parTransId="{976BB992-AC8C-451D-AFF7-50E98BA30299}" sibTransId="{73612D26-C183-4189-883A-74951DF653D8}"/>
    <dgm:cxn modelId="{DA8B3392-47F6-4BFE-B4B3-6CD3F923FAFF}" srcId="{0F222D29-4502-48E2-8BA1-004705EEB09F}" destId="{91C506CD-470D-47A9-902F-B6A061307453}" srcOrd="0" destOrd="0" parTransId="{C476C5CD-BA00-4F24-98B1-361346BF3425}" sibTransId="{207DC42F-305A-42DA-AA1A-93220715D438}"/>
    <dgm:cxn modelId="{EE74BA9C-FD90-44F9-AA38-89147DF38CDE}" srcId="{0F222D29-4502-48E2-8BA1-004705EEB09F}" destId="{FC18104C-2B15-4655-9B41-33ED4508655E}" srcOrd="1" destOrd="0" parTransId="{9646C005-5E76-489C-899D-C58006A45F7F}" sibTransId="{825742F1-0C50-4922-9F19-7D2908ADA9A6}"/>
    <dgm:cxn modelId="{65B6F2A2-DAF5-4681-A458-FAF56978D1BE}" type="presOf" srcId="{F26EF271-9323-455D-B359-107CF753686F}" destId="{6F3A9460-AD5B-488E-B8A1-F21C1CE35444}" srcOrd="0" destOrd="0" presId="urn:microsoft.com/office/officeart/2005/8/layout/vList2"/>
    <dgm:cxn modelId="{21892CD0-7C71-4E80-B533-A3F7BD8CEFEF}" type="presOf" srcId="{20DFC172-EA43-4FA2-A56D-0036FF17B451}" destId="{78A39C84-04CA-42CC-AE62-25F0F2C02343}" srcOrd="0" destOrd="0" presId="urn:microsoft.com/office/officeart/2005/8/layout/vList2"/>
    <dgm:cxn modelId="{9E129DD0-E858-400A-8294-8CDF34A7C859}" type="presOf" srcId="{B4B1834A-FAA6-42E1-9759-73506A0B1766}" destId="{70E636FA-8CF2-4372-9EC9-E414CC027B23}" srcOrd="0" destOrd="0" presId="urn:microsoft.com/office/officeart/2005/8/layout/vList2"/>
    <dgm:cxn modelId="{458EDED1-472A-458B-B73D-AC3FD9F1CEAE}" srcId="{FC18104C-2B15-4655-9B41-33ED4508655E}" destId="{497506F0-CE0B-4085-B0E8-7DC0BB686054}" srcOrd="0" destOrd="0" parTransId="{7C0161DA-C675-44BB-ABD3-AAE73D610F22}" sibTransId="{DD5E72DD-21D1-400B-85F5-0B3316CEF4D1}"/>
    <dgm:cxn modelId="{3ECD61D7-2D24-49B4-B935-359769525418}" type="presOf" srcId="{91C506CD-470D-47A9-902F-B6A061307453}" destId="{BCF3CB06-9D54-4E68-9C91-D2C528849ADE}" srcOrd="0" destOrd="0" presId="urn:microsoft.com/office/officeart/2005/8/layout/vList2"/>
    <dgm:cxn modelId="{384E5AD7-0BEB-41E6-A3B5-600F87408CA2}" type="presOf" srcId="{497506F0-CE0B-4085-B0E8-7DC0BB686054}" destId="{D2FEC957-4064-47E6-B43B-1C0D0555202B}" srcOrd="0" destOrd="0" presId="urn:microsoft.com/office/officeart/2005/8/layout/vList2"/>
    <dgm:cxn modelId="{5D9EDBDD-E99C-42B7-A3AA-9253FFFAE1E8}" srcId="{B4B1834A-FAA6-42E1-9759-73506A0B1766}" destId="{F26EF271-9323-455D-B359-107CF753686F}" srcOrd="0" destOrd="0" parTransId="{B21F041C-23DF-4443-972C-5FB2D7C652A5}" sibTransId="{EACF0635-C4BA-4CC1-8BB2-86C5A8654CE4}"/>
    <dgm:cxn modelId="{EC9E53E5-8B52-4577-96D6-AC058A8BED87}" srcId="{20DFC172-EA43-4FA2-A56D-0036FF17B451}" destId="{5DC75819-097E-432C-8134-78F928DE0BFE}" srcOrd="0" destOrd="0" parTransId="{C91DF384-0107-4AB4-9F83-B838E51B244E}" sibTransId="{9986A749-F2A9-48C2-90AC-628D51D04900}"/>
    <dgm:cxn modelId="{1D4266FF-82A2-4EE6-B117-8B64132C851D}" type="presOf" srcId="{EA400AEE-DB15-4178-ABBF-ADB6FF056CD2}" destId="{B5B9A7D8-EABE-4188-9CF8-A8D65D920410}" srcOrd="0" destOrd="0" presId="urn:microsoft.com/office/officeart/2005/8/layout/vList2"/>
    <dgm:cxn modelId="{903E9937-56C9-4958-BCE4-D5EF94091A61}" type="presParOf" srcId="{71BDC47F-5C8D-4666-B06F-3CC4539F8EAA}" destId="{BCF3CB06-9D54-4E68-9C91-D2C528849ADE}" srcOrd="0" destOrd="0" presId="urn:microsoft.com/office/officeart/2005/8/layout/vList2"/>
    <dgm:cxn modelId="{1BB63EB7-7BEA-41B3-9689-B3A73F5BFF72}" type="presParOf" srcId="{71BDC47F-5C8D-4666-B06F-3CC4539F8EAA}" destId="{B5B9A7D8-EABE-4188-9CF8-A8D65D920410}" srcOrd="1" destOrd="0" presId="urn:microsoft.com/office/officeart/2005/8/layout/vList2"/>
    <dgm:cxn modelId="{48ECA813-A321-4B04-A487-C962BFAA0CE2}" type="presParOf" srcId="{71BDC47F-5C8D-4666-B06F-3CC4539F8EAA}" destId="{FA4B1001-5CC8-4B80-8B91-F01AEE94CB27}" srcOrd="2" destOrd="0" presId="urn:microsoft.com/office/officeart/2005/8/layout/vList2"/>
    <dgm:cxn modelId="{3B7CF035-C42B-4067-BE1D-3E6E3D893728}" type="presParOf" srcId="{71BDC47F-5C8D-4666-B06F-3CC4539F8EAA}" destId="{D2FEC957-4064-47E6-B43B-1C0D0555202B}" srcOrd="3" destOrd="0" presId="urn:microsoft.com/office/officeart/2005/8/layout/vList2"/>
    <dgm:cxn modelId="{E9E4E658-A28A-4DA1-BA5B-80EC07437919}" type="presParOf" srcId="{71BDC47F-5C8D-4666-B06F-3CC4539F8EAA}" destId="{70E636FA-8CF2-4372-9EC9-E414CC027B23}" srcOrd="4" destOrd="0" presId="urn:microsoft.com/office/officeart/2005/8/layout/vList2"/>
    <dgm:cxn modelId="{8D95A4E8-4257-4362-BFF2-438851E193A8}" type="presParOf" srcId="{71BDC47F-5C8D-4666-B06F-3CC4539F8EAA}" destId="{6F3A9460-AD5B-488E-B8A1-F21C1CE35444}" srcOrd="5" destOrd="0" presId="urn:microsoft.com/office/officeart/2005/8/layout/vList2"/>
    <dgm:cxn modelId="{068D52C7-3135-4F5B-A744-F91A218D7AD0}" type="presParOf" srcId="{71BDC47F-5C8D-4666-B06F-3CC4539F8EAA}" destId="{78A39C84-04CA-42CC-AE62-25F0F2C02343}" srcOrd="6" destOrd="0" presId="urn:microsoft.com/office/officeart/2005/8/layout/vList2"/>
    <dgm:cxn modelId="{9026E7C7-12E5-4FB8-9B70-9B38060E0BF1}" type="presParOf" srcId="{71BDC47F-5C8D-4666-B06F-3CC4539F8EAA}" destId="{1C037674-C0D5-47C7-975F-B2AA1139F2A3}"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C23C4-32BA-4031-979B-E37463E6497F}">
      <dsp:nvSpPr>
        <dsp:cNvPr id="0" name=""/>
        <dsp:cNvSpPr/>
      </dsp:nvSpPr>
      <dsp:spPr>
        <a:xfrm rot="5400000">
          <a:off x="5141351" y="-2058449"/>
          <a:ext cx="920227" cy="5271966"/>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None/>
          </a:pPr>
          <a:r>
            <a:rPr lang="en-US" sz="1800" kern="1200" dirty="0">
              <a:latin typeface="+mn-lt"/>
              <a:cs typeface="Times New Roman" panose="02020603050405020304" pitchFamily="18" charset="0"/>
            </a:rPr>
            <a:t>A significant cause of road accidents, necessitating effective detection systems.</a:t>
          </a:r>
          <a:endParaRPr lang="en-IN" sz="1800" kern="1200" dirty="0">
            <a:latin typeface="+mn-lt"/>
            <a:cs typeface="Times New Roman" panose="02020603050405020304" pitchFamily="18" charset="0"/>
          </a:endParaRPr>
        </a:p>
      </dsp:txBody>
      <dsp:txXfrm rot="-5400000">
        <a:off x="2965482" y="162342"/>
        <a:ext cx="5227044" cy="830383"/>
      </dsp:txXfrm>
    </dsp:sp>
    <dsp:sp modelId="{AED7C7FA-CCB6-4091-8E8C-FA0F33AF0CDD}">
      <dsp:nvSpPr>
        <dsp:cNvPr id="0" name=""/>
        <dsp:cNvSpPr/>
      </dsp:nvSpPr>
      <dsp:spPr>
        <a:xfrm>
          <a:off x="0" y="2391"/>
          <a:ext cx="2965481" cy="115028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anose="02020603050405020304" pitchFamily="18" charset="0"/>
            </a:rPr>
            <a:t>Importance of Drowsiness Detection</a:t>
          </a:r>
          <a:endParaRPr lang="en-IN" sz="2000" kern="1200" dirty="0">
            <a:latin typeface="+mn-lt"/>
            <a:cs typeface="Times New Roman" panose="02020603050405020304" pitchFamily="18" charset="0"/>
          </a:endParaRPr>
        </a:p>
      </dsp:txBody>
      <dsp:txXfrm>
        <a:off x="56152" y="58543"/>
        <a:ext cx="2853177" cy="1037980"/>
      </dsp:txXfrm>
    </dsp:sp>
    <dsp:sp modelId="{7F0084A5-948B-481A-80A4-BF7288286E25}">
      <dsp:nvSpPr>
        <dsp:cNvPr id="0" name=""/>
        <dsp:cNvSpPr/>
      </dsp:nvSpPr>
      <dsp:spPr>
        <a:xfrm rot="5400000">
          <a:off x="5141351" y="-850651"/>
          <a:ext cx="920227" cy="5271966"/>
        </a:xfrm>
        <a:prstGeom prst="round2SameRect">
          <a:avLst/>
        </a:prstGeom>
        <a:solidFill>
          <a:schemeClr val="accent2">
            <a:tint val="40000"/>
            <a:alpha val="90000"/>
            <a:hueOff val="-1397606"/>
            <a:satOff val="5601"/>
            <a:lumOff val="832"/>
            <a:alphaOff val="0"/>
          </a:schemeClr>
        </a:solidFill>
        <a:ln w="15875" cap="flat" cmpd="sng" algn="ctr">
          <a:solidFill>
            <a:schemeClr val="accent2">
              <a:tint val="40000"/>
              <a:alpha val="90000"/>
              <a:hueOff val="-1397606"/>
              <a:satOff val="5601"/>
              <a:lumOff val="8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None/>
          </a:pPr>
          <a:r>
            <a:rPr lang="en-US" sz="1800" kern="1200" dirty="0">
              <a:latin typeface="+mn-lt"/>
              <a:cs typeface="Times New Roman" panose="02020603050405020304" pitchFamily="18" charset="0"/>
            </a:rPr>
            <a:t>Balancing accuracy and speed in real-time systems is difficult due to human physiology and the need for fast algorithms.</a:t>
          </a:r>
          <a:endParaRPr lang="en-IN" sz="1800" kern="1200" dirty="0">
            <a:latin typeface="+mn-lt"/>
            <a:cs typeface="Times New Roman" panose="02020603050405020304" pitchFamily="18" charset="0"/>
          </a:endParaRPr>
        </a:p>
      </dsp:txBody>
      <dsp:txXfrm rot="-5400000">
        <a:off x="2965482" y="1370140"/>
        <a:ext cx="5227044" cy="830383"/>
      </dsp:txXfrm>
    </dsp:sp>
    <dsp:sp modelId="{58F12E9B-6CD5-4B21-BE33-9A174677C1B2}">
      <dsp:nvSpPr>
        <dsp:cNvPr id="0" name=""/>
        <dsp:cNvSpPr/>
      </dsp:nvSpPr>
      <dsp:spPr>
        <a:xfrm>
          <a:off x="0" y="1210189"/>
          <a:ext cx="2965481" cy="1150284"/>
        </a:xfrm>
        <a:prstGeom prst="roundRect">
          <a:avLst/>
        </a:prstGeom>
        <a:solidFill>
          <a:schemeClr val="accent2">
            <a:hueOff val="-1130992"/>
            <a:satOff val="3728"/>
            <a:lumOff val="398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anose="02020603050405020304" pitchFamily="18" charset="0"/>
            </a:rPr>
            <a:t>Challenges in Real-Time Detection</a:t>
          </a:r>
          <a:endParaRPr lang="en-IN" sz="2000" kern="1200" dirty="0">
            <a:latin typeface="+mn-lt"/>
            <a:cs typeface="Times New Roman" panose="02020603050405020304" pitchFamily="18" charset="0"/>
          </a:endParaRPr>
        </a:p>
      </dsp:txBody>
      <dsp:txXfrm>
        <a:off x="56152" y="1266341"/>
        <a:ext cx="2853177" cy="1037980"/>
      </dsp:txXfrm>
    </dsp:sp>
    <dsp:sp modelId="{21E2808C-3AFC-4FDF-AFF5-2E90311E1FB3}">
      <dsp:nvSpPr>
        <dsp:cNvPr id="0" name=""/>
        <dsp:cNvSpPr/>
      </dsp:nvSpPr>
      <dsp:spPr>
        <a:xfrm rot="5400000">
          <a:off x="5141351" y="357146"/>
          <a:ext cx="920227" cy="5271966"/>
        </a:xfrm>
        <a:prstGeom prst="round2SameRect">
          <a:avLst/>
        </a:prstGeom>
        <a:solidFill>
          <a:schemeClr val="accent2">
            <a:tint val="40000"/>
            <a:alpha val="90000"/>
            <a:hueOff val="-2795213"/>
            <a:satOff val="11203"/>
            <a:lumOff val="1663"/>
            <a:alphaOff val="0"/>
          </a:schemeClr>
        </a:solidFill>
        <a:ln w="15875" cap="flat" cmpd="sng" algn="ctr">
          <a:solidFill>
            <a:schemeClr val="accent2">
              <a:tint val="40000"/>
              <a:alpha val="90000"/>
              <a:hueOff val="-2795213"/>
              <a:satOff val="11203"/>
              <a:lumOff val="16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None/>
          </a:pPr>
          <a:r>
            <a:rPr lang="en-US" sz="1800" kern="1200" dirty="0">
              <a:latin typeface="+mn-lt"/>
              <a:cs typeface="Times New Roman" panose="02020603050405020304" pitchFamily="18" charset="0"/>
            </a:rPr>
            <a:t>Fuzzy Logic and ML offer advancements in reducing inference time while maintaining detection reliability.</a:t>
          </a:r>
          <a:endParaRPr lang="en-IN" sz="1800" kern="1200" dirty="0">
            <a:latin typeface="+mn-lt"/>
            <a:cs typeface="Times New Roman" panose="02020603050405020304" pitchFamily="18" charset="0"/>
          </a:endParaRPr>
        </a:p>
      </dsp:txBody>
      <dsp:txXfrm rot="-5400000">
        <a:off x="2965482" y="2577937"/>
        <a:ext cx="5227044" cy="830383"/>
      </dsp:txXfrm>
    </dsp:sp>
    <dsp:sp modelId="{722BA204-ED9F-4488-A94D-CA54FCDB379A}">
      <dsp:nvSpPr>
        <dsp:cNvPr id="0" name=""/>
        <dsp:cNvSpPr/>
      </dsp:nvSpPr>
      <dsp:spPr>
        <a:xfrm>
          <a:off x="0" y="2417988"/>
          <a:ext cx="2965481" cy="1150284"/>
        </a:xfrm>
        <a:prstGeom prst="roundRect">
          <a:avLst/>
        </a:prstGeom>
        <a:solidFill>
          <a:schemeClr val="accent2">
            <a:hueOff val="-2261984"/>
            <a:satOff val="7457"/>
            <a:lumOff val="79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anose="02020603050405020304" pitchFamily="18" charset="0"/>
            </a:rPr>
            <a:t>Technological Focus</a:t>
          </a:r>
          <a:endParaRPr lang="en-IN" sz="2000" kern="1200" dirty="0">
            <a:latin typeface="+mn-lt"/>
            <a:cs typeface="Times New Roman" panose="02020603050405020304" pitchFamily="18" charset="0"/>
          </a:endParaRPr>
        </a:p>
      </dsp:txBody>
      <dsp:txXfrm>
        <a:off x="56152" y="2474140"/>
        <a:ext cx="2853177" cy="1037980"/>
      </dsp:txXfrm>
    </dsp:sp>
    <dsp:sp modelId="{3D18547E-B477-48B1-B432-55177932B58B}">
      <dsp:nvSpPr>
        <dsp:cNvPr id="0" name=""/>
        <dsp:cNvSpPr/>
      </dsp:nvSpPr>
      <dsp:spPr>
        <a:xfrm rot="5400000">
          <a:off x="5141351" y="1564945"/>
          <a:ext cx="920227" cy="5271966"/>
        </a:xfrm>
        <a:prstGeom prst="round2SameRect">
          <a:avLst/>
        </a:prstGeom>
        <a:solidFill>
          <a:schemeClr val="accent2">
            <a:tint val="40000"/>
            <a:alpha val="90000"/>
            <a:hueOff val="-4192819"/>
            <a:satOff val="16804"/>
            <a:lumOff val="2495"/>
            <a:alphaOff val="0"/>
          </a:schemeClr>
        </a:solidFill>
        <a:ln w="15875" cap="flat" cmpd="sng" algn="ctr">
          <a:solidFill>
            <a:schemeClr val="accent2">
              <a:tint val="40000"/>
              <a:alpha val="90000"/>
              <a:hueOff val="-4192819"/>
              <a:satOff val="16804"/>
              <a:lumOff val="24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800100">
            <a:lnSpc>
              <a:spcPct val="90000"/>
            </a:lnSpc>
            <a:spcBef>
              <a:spcPct val="0"/>
            </a:spcBef>
            <a:spcAft>
              <a:spcPct val="15000"/>
            </a:spcAft>
            <a:buNone/>
          </a:pPr>
          <a:r>
            <a:rPr lang="en-US" sz="1800" kern="1200">
              <a:latin typeface="+mn-lt"/>
              <a:cs typeface="Times New Roman" panose="02020603050405020304" pitchFamily="18" charset="0"/>
            </a:rPr>
            <a:t>To compare approaches for real-time drowsiness detection, focusing on finding the optimal balance between speed and accuracy.</a:t>
          </a:r>
          <a:endParaRPr lang="en-US" sz="1800" b="1" kern="1200" dirty="0">
            <a:latin typeface="+mn-lt"/>
            <a:cs typeface="Times New Roman" panose="02020603050405020304" pitchFamily="18" charset="0"/>
          </a:endParaRPr>
        </a:p>
      </dsp:txBody>
      <dsp:txXfrm rot="-5400000">
        <a:off x="2965482" y="3785736"/>
        <a:ext cx="5227044" cy="830383"/>
      </dsp:txXfrm>
    </dsp:sp>
    <dsp:sp modelId="{F4D6935D-78D9-43C6-B599-AAA175AE6C58}">
      <dsp:nvSpPr>
        <dsp:cNvPr id="0" name=""/>
        <dsp:cNvSpPr/>
      </dsp:nvSpPr>
      <dsp:spPr>
        <a:xfrm>
          <a:off x="0" y="3625786"/>
          <a:ext cx="2965481" cy="1150284"/>
        </a:xfrm>
        <a:prstGeom prst="roundRect">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anose="02020603050405020304" pitchFamily="18" charset="0"/>
            </a:rPr>
            <a:t>Research Objective</a:t>
          </a:r>
        </a:p>
      </dsp:txBody>
      <dsp:txXfrm>
        <a:off x="56152" y="3681938"/>
        <a:ext cx="2853177" cy="1037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2818-0677-422E-A0C2-297F85092FC8}">
      <dsp:nvSpPr>
        <dsp:cNvPr id="0" name=""/>
        <dsp:cNvSpPr/>
      </dsp:nvSpPr>
      <dsp:spPr>
        <a:xfrm>
          <a:off x="-5150070" y="-788894"/>
          <a:ext cx="6132988" cy="6132988"/>
        </a:xfrm>
        <a:prstGeom prst="blockArc">
          <a:avLst>
            <a:gd name="adj1" fmla="val 18900000"/>
            <a:gd name="adj2" fmla="val 2700000"/>
            <a:gd name="adj3" fmla="val 352"/>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373CD-1BBF-49B0-B884-9687BC49989E}">
      <dsp:nvSpPr>
        <dsp:cNvPr id="0" name=""/>
        <dsp:cNvSpPr/>
      </dsp:nvSpPr>
      <dsp:spPr>
        <a:xfrm>
          <a:off x="514654" y="350203"/>
          <a:ext cx="7943000" cy="70077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623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i="0" kern="1200">
              <a:latin typeface="+mn-lt"/>
            </a:rPr>
            <a:t>EEG (Electroencephalography)</a:t>
          </a:r>
          <a:r>
            <a:rPr lang="en-US" sz="1500" b="0" i="0" kern="1200">
              <a:latin typeface="+mn-lt"/>
            </a:rPr>
            <a:t> measures the brain's electrical activity, making it a highly reliable source for detecting cognitive states such as </a:t>
          </a:r>
          <a:r>
            <a:rPr lang="en-US" sz="1500" b="1" i="0" kern="1200">
              <a:latin typeface="+mn-lt"/>
            </a:rPr>
            <a:t>drowsiness</a:t>
          </a:r>
          <a:r>
            <a:rPr lang="en-US" sz="1500" b="0" i="0" kern="1200">
              <a:latin typeface="+mn-lt"/>
            </a:rPr>
            <a:t>.</a:t>
          </a:r>
          <a:endParaRPr lang="en-IN" sz="1500" kern="1200">
            <a:latin typeface="+mn-lt"/>
          </a:endParaRPr>
        </a:p>
      </dsp:txBody>
      <dsp:txXfrm>
        <a:off x="514654" y="350203"/>
        <a:ext cx="7943000" cy="700771"/>
      </dsp:txXfrm>
    </dsp:sp>
    <dsp:sp modelId="{4EA63F55-F2B5-4670-83F3-2A83EED77F4C}">
      <dsp:nvSpPr>
        <dsp:cNvPr id="0" name=""/>
        <dsp:cNvSpPr/>
      </dsp:nvSpPr>
      <dsp:spPr>
        <a:xfrm>
          <a:off x="76672" y="262607"/>
          <a:ext cx="875964" cy="875964"/>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0422AB-BF42-44E4-A748-8FE11348BB52}">
      <dsp:nvSpPr>
        <dsp:cNvPr id="0" name=""/>
        <dsp:cNvSpPr/>
      </dsp:nvSpPr>
      <dsp:spPr>
        <a:xfrm>
          <a:off x="916423" y="1401543"/>
          <a:ext cx="7541232" cy="70077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623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kern="1200">
              <a:latin typeface="+mn-lt"/>
            </a:rPr>
            <a:t>Unlike other physiological signals (such as heart rate or eye movement), </a:t>
          </a:r>
          <a:r>
            <a:rPr lang="en-US" sz="1500" b="1" i="0" kern="1200">
              <a:latin typeface="+mn-lt"/>
            </a:rPr>
            <a:t>EEG directly reflects brain activity</a:t>
          </a:r>
          <a:r>
            <a:rPr lang="en-US" sz="1500" b="0" i="0" kern="1200">
              <a:latin typeface="+mn-lt"/>
            </a:rPr>
            <a:t>, providing earlier and more accurate indicators of </a:t>
          </a:r>
          <a:r>
            <a:rPr lang="en-US" sz="1500" b="1" i="0" kern="1200">
              <a:latin typeface="+mn-lt"/>
            </a:rPr>
            <a:t>fatigue</a:t>
          </a:r>
          <a:r>
            <a:rPr lang="en-US" sz="1500" b="0" i="0" kern="1200">
              <a:latin typeface="+mn-lt"/>
            </a:rPr>
            <a:t>.</a:t>
          </a:r>
          <a:endParaRPr lang="en-IN" sz="1500" kern="1200">
            <a:latin typeface="+mn-lt"/>
          </a:endParaRPr>
        </a:p>
      </dsp:txBody>
      <dsp:txXfrm>
        <a:off x="916423" y="1401543"/>
        <a:ext cx="7541232" cy="700771"/>
      </dsp:txXfrm>
    </dsp:sp>
    <dsp:sp modelId="{E1D3502C-403A-47F5-AD02-008B87D4C255}">
      <dsp:nvSpPr>
        <dsp:cNvPr id="0" name=""/>
        <dsp:cNvSpPr/>
      </dsp:nvSpPr>
      <dsp:spPr>
        <a:xfrm>
          <a:off x="478440" y="1313947"/>
          <a:ext cx="875964" cy="875964"/>
        </a:xfrm>
        <a:prstGeom prst="ellipse">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8FD713-D04E-4FB4-A784-4D89EE4A4DD1}">
      <dsp:nvSpPr>
        <dsp:cNvPr id="0" name=""/>
        <dsp:cNvSpPr/>
      </dsp:nvSpPr>
      <dsp:spPr>
        <a:xfrm>
          <a:off x="916423" y="2452884"/>
          <a:ext cx="7541232" cy="70077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623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i="0" kern="1200">
              <a:latin typeface="+mn-lt"/>
            </a:rPr>
            <a:t>Drowsiness</a:t>
          </a:r>
          <a:r>
            <a:rPr lang="en-US" sz="1500" b="0" i="0" kern="1200">
              <a:latin typeface="+mn-lt"/>
            </a:rPr>
            <a:t> is associated with specific brain wave patterns, such as increases in </a:t>
          </a:r>
          <a:r>
            <a:rPr lang="en-US" sz="1500" b="1" i="0" kern="1200">
              <a:latin typeface="+mn-lt"/>
            </a:rPr>
            <a:t>theta (4–8 Hz)</a:t>
          </a:r>
          <a:r>
            <a:rPr lang="en-US" sz="1500" b="0" i="0" kern="1200">
              <a:latin typeface="+mn-lt"/>
            </a:rPr>
            <a:t> and </a:t>
          </a:r>
          <a:r>
            <a:rPr lang="en-US" sz="1500" b="1" i="0" kern="1200">
              <a:latin typeface="+mn-lt"/>
            </a:rPr>
            <a:t>alpha (8–12 Hz)</a:t>
          </a:r>
          <a:r>
            <a:rPr lang="en-US" sz="1500" b="0" i="0" kern="1200">
              <a:latin typeface="+mn-lt"/>
            </a:rPr>
            <a:t> waves, which can be detected through EEG.</a:t>
          </a:r>
          <a:endParaRPr lang="en-IN" sz="1500" kern="1200" dirty="0">
            <a:latin typeface="+mn-lt"/>
          </a:endParaRPr>
        </a:p>
      </dsp:txBody>
      <dsp:txXfrm>
        <a:off x="916423" y="2452884"/>
        <a:ext cx="7541232" cy="700771"/>
      </dsp:txXfrm>
    </dsp:sp>
    <dsp:sp modelId="{09CC307A-9742-41BC-AD0F-4A0742F0A9AE}">
      <dsp:nvSpPr>
        <dsp:cNvPr id="0" name=""/>
        <dsp:cNvSpPr/>
      </dsp:nvSpPr>
      <dsp:spPr>
        <a:xfrm>
          <a:off x="478440" y="2365287"/>
          <a:ext cx="875964" cy="875964"/>
        </a:xfrm>
        <a:prstGeom prst="ellipse">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F3869-CEE9-4136-A72F-163D630CEFD2}">
      <dsp:nvSpPr>
        <dsp:cNvPr id="0" name=""/>
        <dsp:cNvSpPr/>
      </dsp:nvSpPr>
      <dsp:spPr>
        <a:xfrm>
          <a:off x="514654" y="3504224"/>
          <a:ext cx="7943000" cy="70077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6238"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i="0" kern="1200">
              <a:latin typeface="+mn-lt"/>
            </a:rPr>
            <a:t>EEG-based detection</a:t>
          </a:r>
          <a:r>
            <a:rPr lang="en-US" sz="1500" b="0" i="0" kern="1200">
              <a:latin typeface="+mn-lt"/>
            </a:rPr>
            <a:t> allows real-time monitoring of changes in mental alertness, offering a more precise approach to identifying </a:t>
          </a:r>
          <a:r>
            <a:rPr lang="en-US" sz="1500" b="1" i="0" kern="1200">
              <a:latin typeface="+mn-lt"/>
            </a:rPr>
            <a:t>driver fatigue</a:t>
          </a:r>
          <a:r>
            <a:rPr lang="en-US" sz="1500" b="0" i="0" kern="1200">
              <a:latin typeface="+mn-lt"/>
            </a:rPr>
            <a:t> before it manifests into dangerous behavior, such as micro-sleeps or drifting off the road.</a:t>
          </a:r>
          <a:endParaRPr lang="en-IN" sz="1500" kern="1200">
            <a:latin typeface="+mn-lt"/>
          </a:endParaRPr>
        </a:p>
      </dsp:txBody>
      <dsp:txXfrm>
        <a:off x="514654" y="3504224"/>
        <a:ext cx="7943000" cy="700771"/>
      </dsp:txXfrm>
    </dsp:sp>
    <dsp:sp modelId="{15E07149-1F5E-4B9E-B67D-05A0EB7AC3F3}">
      <dsp:nvSpPr>
        <dsp:cNvPr id="0" name=""/>
        <dsp:cNvSpPr/>
      </dsp:nvSpPr>
      <dsp:spPr>
        <a:xfrm>
          <a:off x="76672" y="3416627"/>
          <a:ext cx="875964" cy="875964"/>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3EE78-756C-4C7D-B759-B12E6CFE9B47}">
      <dsp:nvSpPr>
        <dsp:cNvPr id="0" name=""/>
        <dsp:cNvSpPr/>
      </dsp:nvSpPr>
      <dsp:spPr>
        <a:xfrm>
          <a:off x="1284339" y="0"/>
          <a:ext cx="5479025" cy="547902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8B8AF-0BAD-45F6-BA6A-C6CB30FB9232}">
      <dsp:nvSpPr>
        <dsp:cNvPr id="0" name=""/>
        <dsp:cNvSpPr/>
      </dsp:nvSpPr>
      <dsp:spPr>
        <a:xfrm>
          <a:off x="1804846" y="520507"/>
          <a:ext cx="2136819" cy="213681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ClrTx/>
            <a:buSzTx/>
            <a:buNone/>
          </a:pPr>
          <a:r>
            <a:rPr kumimoji="0" lang="en-US" altLang="en-US" sz="1600" b="1" i="0" u="none" strike="noStrike" kern="1200" cap="none" normalizeH="0" baseline="0" dirty="0">
              <a:ln/>
              <a:effectLst/>
              <a:latin typeface="+mn-lt"/>
            </a:rPr>
            <a:t>Lack of Comparative Studies:</a:t>
          </a:r>
          <a:endParaRPr kumimoji="0" lang="en-US" altLang="en-US" sz="1600" b="0" i="0" u="none" strike="noStrike" kern="1200" cap="none" normalizeH="0" baseline="0" dirty="0">
            <a:ln/>
            <a:effectLst/>
            <a:latin typeface="+mn-lt"/>
          </a:endParaRPr>
        </a:p>
        <a:p>
          <a:pPr marL="0" lvl="0" indent="0" algn="l" defTabSz="711200">
            <a:lnSpc>
              <a:spcPct val="90000"/>
            </a:lnSpc>
            <a:spcBef>
              <a:spcPct val="0"/>
            </a:spcBef>
            <a:spcAft>
              <a:spcPct val="35000"/>
            </a:spcAft>
            <a:buClrTx/>
            <a:buSzTx/>
            <a:buNone/>
          </a:pPr>
          <a:r>
            <a:rPr kumimoji="0" lang="en-US" altLang="en-US" sz="1600" b="0" i="0" u="none" strike="noStrike" kern="1200" cap="none" normalizeH="0" baseline="0" dirty="0">
              <a:ln/>
              <a:effectLst/>
              <a:latin typeface="+mn-lt"/>
            </a:rPr>
            <a:t>Insufficient studies comparing inference times and accuracy across various models.</a:t>
          </a:r>
          <a:endParaRPr lang="en-IN" sz="1600" kern="1200" dirty="0">
            <a:latin typeface="+mn-lt"/>
          </a:endParaRPr>
        </a:p>
      </dsp:txBody>
      <dsp:txXfrm>
        <a:off x="1909157" y="624818"/>
        <a:ext cx="1928197" cy="1928197"/>
      </dsp:txXfrm>
    </dsp:sp>
    <dsp:sp modelId="{96D31743-CB16-48AF-857E-85A1D8DA82C3}">
      <dsp:nvSpPr>
        <dsp:cNvPr id="0" name=""/>
        <dsp:cNvSpPr/>
      </dsp:nvSpPr>
      <dsp:spPr>
        <a:xfrm>
          <a:off x="4106036" y="520507"/>
          <a:ext cx="2136819" cy="2136819"/>
        </a:xfrm>
        <a:prstGeom prst="roundRect">
          <a:avLst/>
        </a:prstGeom>
        <a:solidFill>
          <a:schemeClr val="accent2">
            <a:hueOff val="-1130992"/>
            <a:satOff val="3728"/>
            <a:lumOff val="398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ClrTx/>
            <a:buSzTx/>
            <a:buNone/>
          </a:pPr>
          <a:r>
            <a:rPr kumimoji="0" lang="en-US" altLang="en-US" sz="1600" b="1" i="0" u="none" strike="noStrike" kern="1200" cap="none" normalizeH="0" baseline="0" dirty="0">
              <a:ln/>
              <a:effectLst/>
              <a:latin typeface="+mn-lt"/>
            </a:rPr>
            <a:t>Limited Practical Implementation of Hybrid model of Fuzzy and Machine Learning:</a:t>
          </a:r>
          <a:endParaRPr kumimoji="0" lang="en-US" altLang="en-US" sz="1600" b="0" i="0" u="none" strike="noStrike" kern="1200" cap="none" normalizeH="0" baseline="0" dirty="0">
            <a:ln/>
            <a:effectLst/>
            <a:latin typeface="+mn-lt"/>
          </a:endParaRPr>
        </a:p>
        <a:p>
          <a:pPr marL="0" lvl="0" indent="0" algn="l" defTabSz="711200">
            <a:lnSpc>
              <a:spcPct val="90000"/>
            </a:lnSpc>
            <a:spcBef>
              <a:spcPct val="0"/>
            </a:spcBef>
            <a:spcAft>
              <a:spcPct val="35000"/>
            </a:spcAft>
            <a:buClrTx/>
            <a:buSzTx/>
            <a:buNone/>
          </a:pPr>
          <a:r>
            <a:rPr kumimoji="0" lang="en-US" altLang="en-US" sz="1600" b="0" i="0" u="none" strike="noStrike" kern="1200" cap="none" normalizeH="0" baseline="0" dirty="0">
              <a:ln/>
              <a:effectLst/>
              <a:latin typeface="+mn-lt"/>
            </a:rPr>
            <a:t>real-world application remains largely unexplored.</a:t>
          </a:r>
          <a:endParaRPr lang="en-IN" sz="1600" kern="1200" dirty="0">
            <a:latin typeface="+mn-lt"/>
          </a:endParaRPr>
        </a:p>
      </dsp:txBody>
      <dsp:txXfrm>
        <a:off x="4210347" y="624818"/>
        <a:ext cx="1928197" cy="1928197"/>
      </dsp:txXfrm>
    </dsp:sp>
    <dsp:sp modelId="{FD388F87-4866-4144-97FB-D16B8400AB01}">
      <dsp:nvSpPr>
        <dsp:cNvPr id="0" name=""/>
        <dsp:cNvSpPr/>
      </dsp:nvSpPr>
      <dsp:spPr>
        <a:xfrm>
          <a:off x="1804846" y="2821697"/>
          <a:ext cx="2136819" cy="2136819"/>
        </a:xfrm>
        <a:prstGeom prst="roundRect">
          <a:avLst/>
        </a:prstGeom>
        <a:solidFill>
          <a:schemeClr val="accent2">
            <a:hueOff val="-2261984"/>
            <a:satOff val="7457"/>
            <a:lumOff val="79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ClrTx/>
            <a:buSzTx/>
            <a:buNone/>
          </a:pPr>
          <a:r>
            <a:rPr kumimoji="0" lang="en-US" altLang="en-US" sz="1600" b="1" i="0" u="none" strike="noStrike" kern="1200" cap="none" normalizeH="0" baseline="0">
              <a:ln/>
              <a:effectLst/>
              <a:latin typeface="+mn-lt"/>
            </a:rPr>
            <a:t>Real-Time Focus:</a:t>
          </a:r>
          <a:endParaRPr kumimoji="0" lang="en-US" altLang="en-US" sz="1600" b="0" i="0" u="none" strike="noStrike" kern="1200" cap="none" normalizeH="0" baseline="0">
            <a:ln/>
            <a:effectLst/>
            <a:latin typeface="+mn-lt"/>
          </a:endParaRPr>
        </a:p>
        <a:p>
          <a:pPr marL="0" lvl="0" indent="0" algn="l" defTabSz="711200">
            <a:lnSpc>
              <a:spcPct val="90000"/>
            </a:lnSpc>
            <a:spcBef>
              <a:spcPct val="0"/>
            </a:spcBef>
            <a:spcAft>
              <a:spcPct val="35000"/>
            </a:spcAft>
            <a:buClrTx/>
            <a:buSzTx/>
            <a:buNone/>
          </a:pPr>
          <a:r>
            <a:rPr kumimoji="0" lang="en-US" altLang="en-US" sz="1600" b="0" i="0" u="none" strike="noStrike" kern="1200" cap="none" normalizeH="0" baseline="0">
              <a:ln/>
              <a:effectLst/>
              <a:latin typeface="+mn-lt"/>
            </a:rPr>
            <a:t>Most research prioritizes accuracy over real-time responsiveness.</a:t>
          </a:r>
          <a:endParaRPr lang="en-IN" sz="1600" kern="1200" dirty="0">
            <a:latin typeface="+mn-lt"/>
          </a:endParaRPr>
        </a:p>
      </dsp:txBody>
      <dsp:txXfrm>
        <a:off x="1909157" y="2926008"/>
        <a:ext cx="1928197" cy="1928197"/>
      </dsp:txXfrm>
    </dsp:sp>
    <dsp:sp modelId="{E940546A-4DED-4D0C-9793-A16B373E2B2D}">
      <dsp:nvSpPr>
        <dsp:cNvPr id="0" name=""/>
        <dsp:cNvSpPr/>
      </dsp:nvSpPr>
      <dsp:spPr>
        <a:xfrm>
          <a:off x="4106036" y="2821697"/>
          <a:ext cx="2136819" cy="2136819"/>
        </a:xfrm>
        <a:prstGeom prst="roundRect">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ClrTx/>
            <a:buSzTx/>
            <a:buNone/>
          </a:pPr>
          <a:r>
            <a:rPr kumimoji="0" lang="en-US" altLang="en-US" sz="1600" b="1" i="0" u="none" strike="noStrike" kern="1200" cap="none" normalizeH="0" baseline="0" dirty="0">
              <a:ln/>
              <a:effectLst/>
              <a:latin typeface="+mn-lt"/>
            </a:rPr>
            <a:t>Multimodal Integration Challenges:</a:t>
          </a:r>
          <a:endParaRPr kumimoji="0" lang="en-US" altLang="en-US" sz="1600" b="0" i="0" u="none" strike="noStrike" kern="1200" cap="none" normalizeH="0" baseline="0" dirty="0">
            <a:ln/>
            <a:effectLst/>
            <a:latin typeface="+mn-lt"/>
          </a:endParaRPr>
        </a:p>
        <a:p>
          <a:pPr marL="0" lvl="0" indent="0" algn="l" defTabSz="711200">
            <a:lnSpc>
              <a:spcPct val="90000"/>
            </a:lnSpc>
            <a:spcBef>
              <a:spcPct val="0"/>
            </a:spcBef>
            <a:spcAft>
              <a:spcPct val="35000"/>
            </a:spcAft>
            <a:buClrTx/>
            <a:buSzTx/>
            <a:buNone/>
          </a:pPr>
          <a:r>
            <a:rPr kumimoji="0" lang="en-US" altLang="en-US" sz="1600" b="0" i="0" u="none" strike="noStrike" kern="1200" cap="none" normalizeH="0" baseline="0" dirty="0">
              <a:ln/>
              <a:effectLst/>
              <a:latin typeface="+mn-lt"/>
            </a:rPr>
            <a:t>Difficulties in synchronizing multiple data streams for effective real-time detection.</a:t>
          </a:r>
          <a:endParaRPr lang="en-IN" sz="1600" kern="1200" dirty="0">
            <a:latin typeface="+mn-lt"/>
          </a:endParaRPr>
        </a:p>
      </dsp:txBody>
      <dsp:txXfrm>
        <a:off x="4210347" y="2926008"/>
        <a:ext cx="1928197" cy="19281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75EF-5415-40FA-9582-BA8FF089B022}">
      <dsp:nvSpPr>
        <dsp:cNvPr id="0" name=""/>
        <dsp:cNvSpPr/>
      </dsp:nvSpPr>
      <dsp:spPr>
        <a:xfrm rot="5400000">
          <a:off x="5404936" y="-2238028"/>
          <a:ext cx="778140" cy="5453183"/>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lt"/>
            </a:rPr>
            <a:t>Create an efficient system that detects drowsiness in drivers using EEG signals in real-time to prevent accidents.</a:t>
          </a:r>
          <a:endParaRPr lang="en-IN" sz="1400" kern="1200" dirty="0">
            <a:latin typeface="+mn-lt"/>
          </a:endParaRPr>
        </a:p>
      </dsp:txBody>
      <dsp:txXfrm rot="-5400000">
        <a:off x="3067415" y="137479"/>
        <a:ext cx="5415197" cy="702168"/>
      </dsp:txXfrm>
    </dsp:sp>
    <dsp:sp modelId="{EF6D3C37-9D5B-4FCF-B61B-DB80CEFB4764}">
      <dsp:nvSpPr>
        <dsp:cNvPr id="0" name=""/>
        <dsp:cNvSpPr/>
      </dsp:nvSpPr>
      <dsp:spPr>
        <a:xfrm>
          <a:off x="0" y="2224"/>
          <a:ext cx="3067415" cy="97267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n-lt"/>
            </a:rPr>
            <a:t>Develop a Real-Time Drowsiness Detection System</a:t>
          </a:r>
          <a:endParaRPr lang="en-IN" sz="1400" kern="1200" dirty="0">
            <a:latin typeface="+mn-lt"/>
          </a:endParaRPr>
        </a:p>
      </dsp:txBody>
      <dsp:txXfrm>
        <a:off x="47482" y="49706"/>
        <a:ext cx="2972451" cy="877712"/>
      </dsp:txXfrm>
    </dsp:sp>
    <dsp:sp modelId="{CF4C4369-4707-43AF-A625-151BDA1ADEAE}">
      <dsp:nvSpPr>
        <dsp:cNvPr id="0" name=""/>
        <dsp:cNvSpPr/>
      </dsp:nvSpPr>
      <dsp:spPr>
        <a:xfrm rot="5400000">
          <a:off x="5404936" y="-1216719"/>
          <a:ext cx="778140" cy="5453183"/>
        </a:xfrm>
        <a:prstGeom prst="round2SameRect">
          <a:avLst/>
        </a:prstGeom>
        <a:solidFill>
          <a:schemeClr val="accent2">
            <a:tint val="40000"/>
            <a:alpha val="90000"/>
            <a:hueOff val="-1048205"/>
            <a:satOff val="4201"/>
            <a:lumOff val="624"/>
            <a:alphaOff val="0"/>
          </a:schemeClr>
        </a:solidFill>
        <a:ln w="15875" cap="flat" cmpd="sng" algn="ctr">
          <a:solidFill>
            <a:schemeClr val="accent2">
              <a:tint val="40000"/>
              <a:alpha val="90000"/>
              <a:hueOff val="-1048205"/>
              <a:satOff val="4201"/>
              <a:lumOff val="6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mn-lt"/>
            </a:rPr>
            <a:t>Utilize Fuzzy Logic to manage uncertainty and imprecision in EEG data, allowing for more adaptive and flexible drowsiness detection across different driving conditions.</a:t>
          </a:r>
        </a:p>
      </dsp:txBody>
      <dsp:txXfrm rot="-5400000">
        <a:off x="3067415" y="1158788"/>
        <a:ext cx="5415197" cy="702168"/>
      </dsp:txXfrm>
    </dsp:sp>
    <dsp:sp modelId="{7617D2FF-3896-4646-82EB-D0D2D1DC11AE}">
      <dsp:nvSpPr>
        <dsp:cNvPr id="0" name=""/>
        <dsp:cNvSpPr/>
      </dsp:nvSpPr>
      <dsp:spPr>
        <a:xfrm>
          <a:off x="0" y="1023534"/>
          <a:ext cx="3067415" cy="972676"/>
        </a:xfrm>
        <a:prstGeom prst="roundRect">
          <a:avLst/>
        </a:prstGeom>
        <a:solidFill>
          <a:schemeClr val="accent2">
            <a:hueOff val="-848244"/>
            <a:satOff val="2796"/>
            <a:lumOff val="29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latin typeface="+mn-lt"/>
            </a:rPr>
            <a:t>Integrate Fuzzy Logic for Handling Uncertainty</a:t>
          </a:r>
          <a:endParaRPr lang="en-IN" sz="1400" kern="1200" dirty="0">
            <a:latin typeface="+mn-lt"/>
          </a:endParaRPr>
        </a:p>
      </dsp:txBody>
      <dsp:txXfrm>
        <a:off x="47482" y="1071016"/>
        <a:ext cx="2972451" cy="877712"/>
      </dsp:txXfrm>
    </dsp:sp>
    <dsp:sp modelId="{2296A5C1-6F1A-4371-A9E9-A246A252A63B}">
      <dsp:nvSpPr>
        <dsp:cNvPr id="0" name=""/>
        <dsp:cNvSpPr/>
      </dsp:nvSpPr>
      <dsp:spPr>
        <a:xfrm rot="5400000">
          <a:off x="5404936" y="-195409"/>
          <a:ext cx="778140" cy="5453183"/>
        </a:xfrm>
        <a:prstGeom prst="round2SameRect">
          <a:avLst/>
        </a:prstGeom>
        <a:solidFill>
          <a:schemeClr val="accent2">
            <a:tint val="40000"/>
            <a:alpha val="90000"/>
            <a:hueOff val="-2096409"/>
            <a:satOff val="8402"/>
            <a:lumOff val="1248"/>
            <a:alphaOff val="0"/>
          </a:schemeClr>
        </a:solidFill>
        <a:ln w="15875" cap="flat" cmpd="sng" algn="ctr">
          <a:solidFill>
            <a:schemeClr val="accent2">
              <a:tint val="40000"/>
              <a:alpha val="90000"/>
              <a:hueOff val="-2096409"/>
              <a:satOff val="8402"/>
              <a:lumOff val="12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lt"/>
            </a:rPr>
            <a:t>Evaluate and compare the performance of traditional machine learning models (e.g., SVM, Random Forest, etc.) with advanced techniques such as </a:t>
          </a:r>
          <a:r>
            <a:rPr lang="en-US" sz="1400" kern="1200" dirty="0" err="1">
              <a:latin typeface="+mn-lt"/>
            </a:rPr>
            <a:t>XGBoost</a:t>
          </a:r>
          <a:r>
            <a:rPr lang="en-US" sz="1400" kern="1200" dirty="0">
              <a:latin typeface="+mn-lt"/>
            </a:rPr>
            <a:t> and Fuzzy Logic.</a:t>
          </a:r>
          <a:endParaRPr lang="en-IN" sz="1400" kern="1200" dirty="0">
            <a:latin typeface="+mn-lt"/>
          </a:endParaRPr>
        </a:p>
      </dsp:txBody>
      <dsp:txXfrm rot="-5400000">
        <a:off x="3067415" y="2180098"/>
        <a:ext cx="5415197" cy="702168"/>
      </dsp:txXfrm>
    </dsp:sp>
    <dsp:sp modelId="{16BEC98A-AD8D-4D34-AF8C-225801C9410B}">
      <dsp:nvSpPr>
        <dsp:cNvPr id="0" name=""/>
        <dsp:cNvSpPr/>
      </dsp:nvSpPr>
      <dsp:spPr>
        <a:xfrm>
          <a:off x="0" y="2044844"/>
          <a:ext cx="3067415" cy="972676"/>
        </a:xfrm>
        <a:prstGeom prst="roundRect">
          <a:avLst/>
        </a:prstGeom>
        <a:solidFill>
          <a:schemeClr val="accent2">
            <a:hueOff val="-1696488"/>
            <a:satOff val="5592"/>
            <a:lumOff val="59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n-lt"/>
            </a:rPr>
            <a:t>Compare Traditional and Advanced Machine Learning Models</a:t>
          </a:r>
          <a:endParaRPr lang="en-IN" sz="1400" kern="1200" dirty="0">
            <a:latin typeface="+mn-lt"/>
          </a:endParaRPr>
        </a:p>
      </dsp:txBody>
      <dsp:txXfrm>
        <a:off x="47482" y="2092326"/>
        <a:ext cx="2972451" cy="877712"/>
      </dsp:txXfrm>
    </dsp:sp>
    <dsp:sp modelId="{CB00F120-67E3-454C-9A23-34EE6B14F338}">
      <dsp:nvSpPr>
        <dsp:cNvPr id="0" name=""/>
        <dsp:cNvSpPr/>
      </dsp:nvSpPr>
      <dsp:spPr>
        <a:xfrm rot="5400000">
          <a:off x="5404936" y="825900"/>
          <a:ext cx="778140" cy="5453183"/>
        </a:xfrm>
        <a:prstGeom prst="round2SameRect">
          <a:avLst/>
        </a:prstGeom>
        <a:solidFill>
          <a:schemeClr val="accent2">
            <a:tint val="40000"/>
            <a:alpha val="90000"/>
            <a:hueOff val="-3144614"/>
            <a:satOff val="12603"/>
            <a:lumOff val="1871"/>
            <a:alphaOff val="0"/>
          </a:schemeClr>
        </a:solidFill>
        <a:ln w="15875" cap="flat" cmpd="sng" algn="ctr">
          <a:solidFill>
            <a:schemeClr val="accent2">
              <a:tint val="40000"/>
              <a:alpha val="90000"/>
              <a:hueOff val="-3144614"/>
              <a:satOff val="12603"/>
              <a:lumOff val="18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lt"/>
            </a:rPr>
            <a:t>Develop a hybrid model combining Fuzzy Logic and </a:t>
          </a:r>
          <a:r>
            <a:rPr lang="en-US" sz="1400" kern="1200" dirty="0" err="1">
              <a:latin typeface="+mn-lt"/>
            </a:rPr>
            <a:t>XGBoodt</a:t>
          </a:r>
          <a:r>
            <a:rPr lang="en-US" sz="1400" kern="1200" dirty="0">
              <a:latin typeface="+mn-lt"/>
            </a:rPr>
            <a:t> to achieve an optimal balance between detection reliability (accuracy) and computational efficiency (inference time).</a:t>
          </a:r>
        </a:p>
      </dsp:txBody>
      <dsp:txXfrm rot="-5400000">
        <a:off x="3067415" y="3201407"/>
        <a:ext cx="5415197" cy="702168"/>
      </dsp:txXfrm>
    </dsp:sp>
    <dsp:sp modelId="{777EDE1C-F4A1-4976-AFC7-2E0A5E693AE8}">
      <dsp:nvSpPr>
        <dsp:cNvPr id="0" name=""/>
        <dsp:cNvSpPr/>
      </dsp:nvSpPr>
      <dsp:spPr>
        <a:xfrm>
          <a:off x="0" y="3066154"/>
          <a:ext cx="3067415" cy="972676"/>
        </a:xfrm>
        <a:prstGeom prst="roundRect">
          <a:avLst/>
        </a:prstGeom>
        <a:solidFill>
          <a:schemeClr val="accent2">
            <a:hueOff val="-2544732"/>
            <a:satOff val="8389"/>
            <a:lumOff val="89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n-lt"/>
            </a:rPr>
            <a:t>Design a Hybrid Model</a:t>
          </a:r>
          <a:endParaRPr lang="en-US" sz="1400" kern="1200" dirty="0">
            <a:latin typeface="+mn-lt"/>
          </a:endParaRPr>
        </a:p>
      </dsp:txBody>
      <dsp:txXfrm>
        <a:off x="47482" y="3113636"/>
        <a:ext cx="2972451" cy="877712"/>
      </dsp:txXfrm>
    </dsp:sp>
    <dsp:sp modelId="{2F1C8DB4-2DC4-4D17-A518-21454A6E3F4E}">
      <dsp:nvSpPr>
        <dsp:cNvPr id="0" name=""/>
        <dsp:cNvSpPr/>
      </dsp:nvSpPr>
      <dsp:spPr>
        <a:xfrm rot="5400000">
          <a:off x="5404936" y="1847210"/>
          <a:ext cx="778140" cy="5453183"/>
        </a:xfrm>
        <a:prstGeom prst="round2SameRect">
          <a:avLst/>
        </a:prstGeom>
        <a:solidFill>
          <a:schemeClr val="accent2">
            <a:tint val="40000"/>
            <a:alpha val="90000"/>
            <a:hueOff val="-4192819"/>
            <a:satOff val="16804"/>
            <a:lumOff val="2495"/>
            <a:alphaOff val="0"/>
          </a:schemeClr>
        </a:solidFill>
        <a:ln w="15875" cap="flat" cmpd="sng" algn="ctr">
          <a:solidFill>
            <a:schemeClr val="accent2">
              <a:tint val="40000"/>
              <a:alpha val="90000"/>
              <a:hueOff val="-4192819"/>
              <a:satOff val="16804"/>
              <a:lumOff val="24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mn-lt"/>
            </a:rPr>
            <a:t>Implement and test the models to minimize inference time while maintaining high accuracy, ensuring that the system can respond instantly to driver drowsiness.</a:t>
          </a:r>
        </a:p>
      </dsp:txBody>
      <dsp:txXfrm rot="-5400000">
        <a:off x="3067415" y="4222717"/>
        <a:ext cx="5415197" cy="702168"/>
      </dsp:txXfrm>
    </dsp:sp>
    <dsp:sp modelId="{20C38296-0898-499A-9726-63716218BA71}">
      <dsp:nvSpPr>
        <dsp:cNvPr id="0" name=""/>
        <dsp:cNvSpPr/>
      </dsp:nvSpPr>
      <dsp:spPr>
        <a:xfrm>
          <a:off x="0" y="4087464"/>
          <a:ext cx="3067415" cy="972676"/>
        </a:xfrm>
        <a:prstGeom prst="roundRect">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latin typeface="+mn-lt"/>
            </a:rPr>
            <a:t>Optimize Inference Time</a:t>
          </a:r>
          <a:endParaRPr lang="en-US" sz="1400" kern="1200" dirty="0">
            <a:latin typeface="+mn-lt"/>
          </a:endParaRPr>
        </a:p>
      </dsp:txBody>
      <dsp:txXfrm>
        <a:off x="47482" y="4134946"/>
        <a:ext cx="2972451" cy="8777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600FE-6C59-4D87-914F-C6EC63A1FE7D}">
      <dsp:nvSpPr>
        <dsp:cNvPr id="0" name=""/>
        <dsp:cNvSpPr/>
      </dsp:nvSpPr>
      <dsp:spPr>
        <a:xfrm rot="5400000">
          <a:off x="5124149" y="-2117644"/>
          <a:ext cx="748208" cy="5174826"/>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Font typeface="Arial" panose="020B0604020202020204" pitchFamily="34" charset="0"/>
            <a:buChar char="•"/>
          </a:pPr>
          <a:r>
            <a:rPr lang="en-US" sz="1600" kern="1200" dirty="0">
              <a:latin typeface="+mn-lt"/>
            </a:rPr>
            <a:t>Preprocessed EEG data and developed a real-time monitoring system.</a:t>
          </a:r>
        </a:p>
      </dsp:txBody>
      <dsp:txXfrm rot="-5400000">
        <a:off x="2910841" y="132189"/>
        <a:ext cx="5138301" cy="675158"/>
      </dsp:txXfrm>
    </dsp:sp>
    <dsp:sp modelId="{29874EAA-3E75-49B9-80F5-A91E142F33ED}">
      <dsp:nvSpPr>
        <dsp:cNvPr id="0" name=""/>
        <dsp:cNvSpPr/>
      </dsp:nvSpPr>
      <dsp:spPr>
        <a:xfrm>
          <a:off x="0" y="2139"/>
          <a:ext cx="2910840" cy="9352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lt"/>
            </a:rPr>
            <a:t>Develop a Real-Time Drowsiness Detection System</a:t>
          </a:r>
          <a:endParaRPr lang="en-IN" sz="1600" kern="1200" dirty="0">
            <a:latin typeface="+mn-lt"/>
          </a:endParaRPr>
        </a:p>
      </dsp:txBody>
      <dsp:txXfrm>
        <a:off x="45656" y="47795"/>
        <a:ext cx="2819528" cy="843948"/>
      </dsp:txXfrm>
    </dsp:sp>
    <dsp:sp modelId="{2F814B39-34E5-48DD-8EB0-00397ACA6C7F}">
      <dsp:nvSpPr>
        <dsp:cNvPr id="0" name=""/>
        <dsp:cNvSpPr/>
      </dsp:nvSpPr>
      <dsp:spPr>
        <a:xfrm rot="5400000">
          <a:off x="5124149" y="-1135620"/>
          <a:ext cx="748208" cy="5174826"/>
        </a:xfrm>
        <a:prstGeom prst="round2SameRect">
          <a:avLst/>
        </a:prstGeom>
        <a:solidFill>
          <a:schemeClr val="accent2">
            <a:tint val="40000"/>
            <a:alpha val="90000"/>
            <a:hueOff val="-1048205"/>
            <a:satOff val="4201"/>
            <a:lumOff val="624"/>
            <a:alphaOff val="0"/>
          </a:schemeClr>
        </a:solidFill>
        <a:ln w="15875" cap="flat" cmpd="sng" algn="ctr">
          <a:solidFill>
            <a:schemeClr val="accent2">
              <a:tint val="40000"/>
              <a:alpha val="90000"/>
              <a:hueOff val="-1048205"/>
              <a:satOff val="4201"/>
              <a:lumOff val="6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Font typeface="Arial" panose="020B0604020202020204" pitchFamily="34" charset="0"/>
            <a:buChar char="•"/>
          </a:pPr>
          <a:r>
            <a:rPr lang="en-IN" sz="1600" kern="1200" dirty="0">
              <a:latin typeface="+mn-lt"/>
            </a:rPr>
            <a:t>Evaluated SVM, Random Forest, </a:t>
          </a:r>
          <a:r>
            <a:rPr lang="en-IN" sz="1600" kern="1200" dirty="0" err="1">
              <a:latin typeface="+mn-lt"/>
            </a:rPr>
            <a:t>XGBoost</a:t>
          </a:r>
          <a:r>
            <a:rPr lang="en-IN" sz="1600" kern="1200" dirty="0">
              <a:latin typeface="+mn-lt"/>
            </a:rPr>
            <a:t>, and Fuzzy Logic models.</a:t>
          </a:r>
        </a:p>
      </dsp:txBody>
      <dsp:txXfrm rot="-5400000">
        <a:off x="2910841" y="1114213"/>
        <a:ext cx="5138301" cy="675158"/>
      </dsp:txXfrm>
    </dsp:sp>
    <dsp:sp modelId="{A6CA537A-1C82-4AB1-BD6C-336075ABA5DE}">
      <dsp:nvSpPr>
        <dsp:cNvPr id="0" name=""/>
        <dsp:cNvSpPr/>
      </dsp:nvSpPr>
      <dsp:spPr>
        <a:xfrm>
          <a:off x="0" y="984162"/>
          <a:ext cx="2910840" cy="935260"/>
        </a:xfrm>
        <a:prstGeom prst="roundRect">
          <a:avLst/>
        </a:prstGeom>
        <a:solidFill>
          <a:schemeClr val="accent2">
            <a:hueOff val="-848244"/>
            <a:satOff val="2796"/>
            <a:lumOff val="29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lt"/>
            </a:rPr>
            <a:t>Compare Traditional and Advanced Machine Learning Models</a:t>
          </a:r>
          <a:endParaRPr lang="en-US" sz="1600" kern="1200" dirty="0">
            <a:latin typeface="+mn-lt"/>
          </a:endParaRPr>
        </a:p>
      </dsp:txBody>
      <dsp:txXfrm>
        <a:off x="45656" y="1029818"/>
        <a:ext cx="2819528" cy="843948"/>
      </dsp:txXfrm>
    </dsp:sp>
    <dsp:sp modelId="{486008F5-9C1F-4DFA-A2A0-B12C9C5D2EF2}">
      <dsp:nvSpPr>
        <dsp:cNvPr id="0" name=""/>
        <dsp:cNvSpPr/>
      </dsp:nvSpPr>
      <dsp:spPr>
        <a:xfrm rot="5400000">
          <a:off x="5124149" y="-153596"/>
          <a:ext cx="748208" cy="5174826"/>
        </a:xfrm>
        <a:prstGeom prst="round2SameRect">
          <a:avLst/>
        </a:prstGeom>
        <a:solidFill>
          <a:schemeClr val="accent2">
            <a:tint val="40000"/>
            <a:alpha val="90000"/>
            <a:hueOff val="-2096409"/>
            <a:satOff val="8402"/>
            <a:lumOff val="1248"/>
            <a:alphaOff val="0"/>
          </a:schemeClr>
        </a:solidFill>
        <a:ln w="15875" cap="flat" cmpd="sng" algn="ctr">
          <a:solidFill>
            <a:schemeClr val="accent2">
              <a:tint val="40000"/>
              <a:alpha val="90000"/>
              <a:hueOff val="-2096409"/>
              <a:satOff val="8402"/>
              <a:lumOff val="12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Font typeface="Arial" panose="020B0604020202020204" pitchFamily="34" charset="0"/>
            <a:buChar char="•"/>
          </a:pPr>
          <a:r>
            <a:rPr lang="en-US" sz="1600" kern="1200" dirty="0">
              <a:latin typeface="+mn-lt"/>
            </a:rPr>
            <a:t>Applied PCA for dimensionality reduction and hyperparameter tuning to improve speed.</a:t>
          </a:r>
        </a:p>
      </dsp:txBody>
      <dsp:txXfrm rot="-5400000">
        <a:off x="2910841" y="2096237"/>
        <a:ext cx="5138301" cy="675158"/>
      </dsp:txXfrm>
    </dsp:sp>
    <dsp:sp modelId="{0BD26744-31E6-4E53-8379-5D96C6D73147}">
      <dsp:nvSpPr>
        <dsp:cNvPr id="0" name=""/>
        <dsp:cNvSpPr/>
      </dsp:nvSpPr>
      <dsp:spPr>
        <a:xfrm>
          <a:off x="0" y="1966186"/>
          <a:ext cx="2910840" cy="935260"/>
        </a:xfrm>
        <a:prstGeom prst="roundRect">
          <a:avLst/>
        </a:prstGeom>
        <a:solidFill>
          <a:schemeClr val="accent2">
            <a:hueOff val="-1696488"/>
            <a:satOff val="5592"/>
            <a:lumOff val="59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mn-lt"/>
            </a:rPr>
            <a:t>Optimize Inference Time</a:t>
          </a:r>
          <a:endParaRPr lang="en-IN" sz="1600" kern="1200" dirty="0">
            <a:latin typeface="+mn-lt"/>
          </a:endParaRPr>
        </a:p>
      </dsp:txBody>
      <dsp:txXfrm>
        <a:off x="45656" y="2011842"/>
        <a:ext cx="2819528" cy="843948"/>
      </dsp:txXfrm>
    </dsp:sp>
    <dsp:sp modelId="{2404F13B-E0BE-44E4-9F02-4448A1D654B1}">
      <dsp:nvSpPr>
        <dsp:cNvPr id="0" name=""/>
        <dsp:cNvSpPr/>
      </dsp:nvSpPr>
      <dsp:spPr>
        <a:xfrm rot="5400000">
          <a:off x="5124149" y="828426"/>
          <a:ext cx="748208" cy="5174826"/>
        </a:xfrm>
        <a:prstGeom prst="round2SameRect">
          <a:avLst/>
        </a:prstGeom>
        <a:solidFill>
          <a:schemeClr val="accent2">
            <a:tint val="40000"/>
            <a:alpha val="90000"/>
            <a:hueOff val="-3144614"/>
            <a:satOff val="12603"/>
            <a:lumOff val="1871"/>
            <a:alphaOff val="0"/>
          </a:schemeClr>
        </a:solidFill>
        <a:ln w="15875" cap="flat" cmpd="sng" algn="ctr">
          <a:solidFill>
            <a:schemeClr val="accent2">
              <a:tint val="40000"/>
              <a:alpha val="90000"/>
              <a:hueOff val="-3144614"/>
              <a:satOff val="12603"/>
              <a:lumOff val="18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Font typeface="Arial" panose="020B0604020202020204" pitchFamily="34" charset="0"/>
            <a:buChar char="•"/>
          </a:pPr>
          <a:r>
            <a:rPr lang="en-US" sz="1600" kern="1200" dirty="0">
              <a:latin typeface="+mn-lt"/>
            </a:rPr>
            <a:t>Developed a Fuzzy Inference System (FIS) to manage uncertainty in EEG signals.</a:t>
          </a:r>
        </a:p>
      </dsp:txBody>
      <dsp:txXfrm rot="-5400000">
        <a:off x="2910841" y="3078260"/>
        <a:ext cx="5138301" cy="675158"/>
      </dsp:txXfrm>
    </dsp:sp>
    <dsp:sp modelId="{62CC650B-F436-4736-9E78-710C9D2D726F}">
      <dsp:nvSpPr>
        <dsp:cNvPr id="0" name=""/>
        <dsp:cNvSpPr/>
      </dsp:nvSpPr>
      <dsp:spPr>
        <a:xfrm>
          <a:off x="0" y="2948209"/>
          <a:ext cx="2910840" cy="935260"/>
        </a:xfrm>
        <a:prstGeom prst="roundRect">
          <a:avLst/>
        </a:prstGeom>
        <a:solidFill>
          <a:schemeClr val="accent2">
            <a:hueOff val="-2544732"/>
            <a:satOff val="8389"/>
            <a:lumOff val="89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mn-lt"/>
            </a:rPr>
            <a:t>Integrate Fuzzy Logic for Handling Uncertainty</a:t>
          </a:r>
          <a:endParaRPr lang="en-IN" sz="1600" kern="1200" dirty="0">
            <a:latin typeface="+mn-lt"/>
          </a:endParaRPr>
        </a:p>
      </dsp:txBody>
      <dsp:txXfrm>
        <a:off x="45656" y="2993865"/>
        <a:ext cx="2819528" cy="843948"/>
      </dsp:txXfrm>
    </dsp:sp>
    <dsp:sp modelId="{C9390B8E-23FA-42C1-BAC9-6BFF361DC5F0}">
      <dsp:nvSpPr>
        <dsp:cNvPr id="0" name=""/>
        <dsp:cNvSpPr/>
      </dsp:nvSpPr>
      <dsp:spPr>
        <a:xfrm rot="5400000">
          <a:off x="5124149" y="1810450"/>
          <a:ext cx="748208" cy="5174826"/>
        </a:xfrm>
        <a:prstGeom prst="round2SameRect">
          <a:avLst/>
        </a:prstGeom>
        <a:solidFill>
          <a:schemeClr val="accent2">
            <a:tint val="40000"/>
            <a:alpha val="90000"/>
            <a:hueOff val="-4192819"/>
            <a:satOff val="16804"/>
            <a:lumOff val="2495"/>
            <a:alphaOff val="0"/>
          </a:schemeClr>
        </a:solidFill>
        <a:ln w="15875" cap="flat" cmpd="sng" algn="ctr">
          <a:solidFill>
            <a:schemeClr val="accent2">
              <a:tint val="40000"/>
              <a:alpha val="90000"/>
              <a:hueOff val="-4192819"/>
              <a:satOff val="16804"/>
              <a:lumOff val="24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Font typeface="Arial" panose="020B0604020202020204" pitchFamily="34" charset="0"/>
            <a:buChar char="•"/>
          </a:pPr>
          <a:r>
            <a:rPr lang="en-US" sz="1600" kern="1200" dirty="0">
              <a:latin typeface="+mn-lt"/>
            </a:rPr>
            <a:t>Combined Fuzzy Logic and </a:t>
          </a:r>
          <a:r>
            <a:rPr lang="en-US" sz="1600" kern="1200" dirty="0" err="1">
              <a:latin typeface="+mn-lt"/>
            </a:rPr>
            <a:t>XGBoost</a:t>
          </a:r>
          <a:r>
            <a:rPr lang="en-US" sz="1600" kern="1200" dirty="0">
              <a:latin typeface="+mn-lt"/>
            </a:rPr>
            <a:t> to balance detection accuracy and speed.</a:t>
          </a:r>
        </a:p>
      </dsp:txBody>
      <dsp:txXfrm rot="-5400000">
        <a:off x="2910841" y="4060284"/>
        <a:ext cx="5138301" cy="675158"/>
      </dsp:txXfrm>
    </dsp:sp>
    <dsp:sp modelId="{7A023D51-9EF0-4208-983A-D30EECDDFEB1}">
      <dsp:nvSpPr>
        <dsp:cNvPr id="0" name=""/>
        <dsp:cNvSpPr/>
      </dsp:nvSpPr>
      <dsp:spPr>
        <a:xfrm>
          <a:off x="0" y="3930233"/>
          <a:ext cx="2910840" cy="935260"/>
        </a:xfrm>
        <a:prstGeom prst="roundRect">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mn-lt"/>
            </a:rPr>
            <a:t>Design a Hybrid Model</a:t>
          </a:r>
          <a:endParaRPr lang="en-IN" sz="1600" kern="1200" dirty="0">
            <a:latin typeface="+mn-lt"/>
          </a:endParaRPr>
        </a:p>
      </dsp:txBody>
      <dsp:txXfrm>
        <a:off x="45656" y="3975889"/>
        <a:ext cx="2819528" cy="843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3CB06-9D54-4E68-9C91-D2C528849ADE}">
      <dsp:nvSpPr>
        <dsp:cNvPr id="0" name=""/>
        <dsp:cNvSpPr/>
      </dsp:nvSpPr>
      <dsp:spPr>
        <a:xfrm>
          <a:off x="0" y="0"/>
          <a:ext cx="8061434" cy="6926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en-IN" sz="2000" b="1" kern="1200" dirty="0">
              <a:effectLst/>
              <a:latin typeface="+mn-lt"/>
              <a:ea typeface="Calibri" panose="020F0502020204030204" pitchFamily="34" charset="0"/>
              <a:cs typeface="Times New Roman" panose="02020603050405020304" pitchFamily="18" charset="0"/>
            </a:rPr>
            <a:t>Real-World Testing</a:t>
          </a:r>
          <a:r>
            <a:rPr lang="en-IN" sz="2000" kern="1200" dirty="0">
              <a:effectLst/>
              <a:latin typeface="+mn-lt"/>
              <a:ea typeface="Calibri" panose="020F0502020204030204" pitchFamily="34" charset="0"/>
              <a:cs typeface="Times New Roman" panose="02020603050405020304" pitchFamily="18" charset="0"/>
            </a:rPr>
            <a:t>:</a:t>
          </a:r>
          <a:endParaRPr lang="en-IN" sz="2000" kern="1200" dirty="0">
            <a:latin typeface="+mn-lt"/>
          </a:endParaRPr>
        </a:p>
      </dsp:txBody>
      <dsp:txXfrm>
        <a:off x="33812" y="33812"/>
        <a:ext cx="7993810" cy="625016"/>
      </dsp:txXfrm>
    </dsp:sp>
    <dsp:sp modelId="{B5B9A7D8-EABE-4188-9CF8-A8D65D920410}">
      <dsp:nvSpPr>
        <dsp:cNvPr id="0" name=""/>
        <dsp:cNvSpPr/>
      </dsp:nvSpPr>
      <dsp:spPr>
        <a:xfrm>
          <a:off x="0" y="697535"/>
          <a:ext cx="8061434"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951" tIns="20320" rIns="113792" bIns="2032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IN" sz="1600" kern="1200" dirty="0">
              <a:effectLst/>
              <a:latin typeface="+mn-lt"/>
              <a:ea typeface="Calibri" panose="020F0502020204030204" pitchFamily="34" charset="0"/>
              <a:cs typeface="Times New Roman" panose="02020603050405020304" pitchFamily="18" charset="0"/>
            </a:rPr>
            <a:t>This dataset was controlled, and while this is a good thing, it also may not reflect real-world driving conditions. The model needs to be tested on larger, more diverse datasets gathered from real-world driving environments in future work.</a:t>
          </a:r>
          <a:endParaRPr lang="en-IN" sz="1600" kern="1200" dirty="0">
            <a:latin typeface="+mn-lt"/>
          </a:endParaRPr>
        </a:p>
      </dsp:txBody>
      <dsp:txXfrm>
        <a:off x="0" y="697535"/>
        <a:ext cx="8061434" cy="689310"/>
      </dsp:txXfrm>
    </dsp:sp>
    <dsp:sp modelId="{FA4B1001-5CC8-4B80-8B91-F01AEE94CB27}">
      <dsp:nvSpPr>
        <dsp:cNvPr id="0" name=""/>
        <dsp:cNvSpPr/>
      </dsp:nvSpPr>
      <dsp:spPr>
        <a:xfrm>
          <a:off x="0" y="1386845"/>
          <a:ext cx="8061434" cy="692640"/>
        </a:xfrm>
        <a:prstGeom prst="roundRect">
          <a:avLst/>
        </a:prstGeom>
        <a:solidFill>
          <a:schemeClr val="accent2">
            <a:hueOff val="-1130992"/>
            <a:satOff val="3728"/>
            <a:lumOff val="398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effectLst/>
              <a:latin typeface="+mn-lt"/>
              <a:ea typeface="Calibri" panose="020F0502020204030204" pitchFamily="34" charset="0"/>
              <a:cs typeface="Times New Roman" panose="02020603050405020304" pitchFamily="18" charset="0"/>
            </a:rPr>
            <a:t>Data Diversity:</a:t>
          </a:r>
          <a:endParaRPr lang="en-IN" sz="2000" kern="1200" dirty="0">
            <a:effectLst/>
            <a:latin typeface="+mn-lt"/>
            <a:ea typeface="Calibri" panose="020F0502020204030204" pitchFamily="34" charset="0"/>
            <a:cs typeface="Times New Roman" panose="02020603050405020304" pitchFamily="18" charset="0"/>
          </a:endParaRPr>
        </a:p>
      </dsp:txBody>
      <dsp:txXfrm>
        <a:off x="33812" y="1420657"/>
        <a:ext cx="7993810" cy="625016"/>
      </dsp:txXfrm>
    </dsp:sp>
    <dsp:sp modelId="{D2FEC957-4064-47E6-B43B-1C0D0555202B}">
      <dsp:nvSpPr>
        <dsp:cNvPr id="0" name=""/>
        <dsp:cNvSpPr/>
      </dsp:nvSpPr>
      <dsp:spPr>
        <a:xfrm>
          <a:off x="0" y="2079485"/>
          <a:ext cx="8061434"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95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a:effectLst/>
              <a:latin typeface="+mn-lt"/>
              <a:ea typeface="Calibri" panose="020F0502020204030204" pitchFamily="34" charset="0"/>
              <a:cs typeface="Times New Roman" panose="02020603050405020304" pitchFamily="18" charset="0"/>
            </a:rPr>
            <a:t>Other </a:t>
          </a:r>
          <a:r>
            <a:rPr lang="en-IN" sz="1600" kern="1200" dirty="0">
              <a:effectLst/>
              <a:latin typeface="+mn-lt"/>
              <a:ea typeface="Calibri" panose="020F0502020204030204" pitchFamily="34" charset="0"/>
              <a:cs typeface="Times New Roman" panose="02020603050405020304" pitchFamily="18" charset="0"/>
            </a:rPr>
            <a:t>forms of data (different types of drivers, such as younger age groups, less experienced drivers, and driving in different situations) can be used to generalize the model and enhance its robustness.</a:t>
          </a:r>
        </a:p>
      </dsp:txBody>
      <dsp:txXfrm>
        <a:off x="0" y="2079485"/>
        <a:ext cx="8061434" cy="689310"/>
      </dsp:txXfrm>
    </dsp:sp>
    <dsp:sp modelId="{70E636FA-8CF2-4372-9EC9-E414CC027B23}">
      <dsp:nvSpPr>
        <dsp:cNvPr id="0" name=""/>
        <dsp:cNvSpPr/>
      </dsp:nvSpPr>
      <dsp:spPr>
        <a:xfrm>
          <a:off x="0" y="2768795"/>
          <a:ext cx="8061434" cy="692640"/>
        </a:xfrm>
        <a:prstGeom prst="roundRect">
          <a:avLst/>
        </a:prstGeom>
        <a:solidFill>
          <a:schemeClr val="accent2">
            <a:hueOff val="-2261984"/>
            <a:satOff val="7457"/>
            <a:lumOff val="79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effectLst/>
              <a:latin typeface="+mn-lt"/>
              <a:ea typeface="Calibri" panose="020F0502020204030204" pitchFamily="34" charset="0"/>
              <a:cs typeface="Times New Roman" panose="02020603050405020304" pitchFamily="18" charset="0"/>
            </a:rPr>
            <a:t>Model Optimization:</a:t>
          </a:r>
          <a:endParaRPr lang="en-IN" sz="2000" kern="1200" dirty="0">
            <a:effectLst/>
            <a:latin typeface="+mn-lt"/>
            <a:ea typeface="Calibri" panose="020F0502020204030204" pitchFamily="34" charset="0"/>
            <a:cs typeface="Times New Roman" panose="02020603050405020304" pitchFamily="18" charset="0"/>
          </a:endParaRPr>
        </a:p>
      </dsp:txBody>
      <dsp:txXfrm>
        <a:off x="33812" y="2802607"/>
        <a:ext cx="7993810" cy="625016"/>
      </dsp:txXfrm>
    </dsp:sp>
    <dsp:sp modelId="{6F3A9460-AD5B-488E-B8A1-F21C1CE35444}">
      <dsp:nvSpPr>
        <dsp:cNvPr id="0" name=""/>
        <dsp:cNvSpPr/>
      </dsp:nvSpPr>
      <dsp:spPr>
        <a:xfrm>
          <a:off x="0" y="3461435"/>
          <a:ext cx="8061434"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95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a:effectLst/>
              <a:latin typeface="+mn-lt"/>
              <a:ea typeface="Calibri" panose="020F0502020204030204" pitchFamily="34" charset="0"/>
              <a:cs typeface="Times New Roman" panose="02020603050405020304" pitchFamily="18" charset="0"/>
            </a:rPr>
            <a:t>Initial </a:t>
          </a:r>
          <a:r>
            <a:rPr lang="en-IN" sz="1600" kern="1200" dirty="0">
              <a:effectLst/>
              <a:latin typeface="+mn-lt"/>
              <a:ea typeface="Calibri" panose="020F0502020204030204" pitchFamily="34" charset="0"/>
              <a:cs typeface="Times New Roman" panose="02020603050405020304" pitchFamily="18" charset="0"/>
            </a:rPr>
            <a:t>optimization of the hybrid model may be achieved by tuning of the fuzzy logic framework as well as exploration of alternate machine learning algorithms.</a:t>
          </a:r>
        </a:p>
      </dsp:txBody>
      <dsp:txXfrm>
        <a:off x="0" y="3461435"/>
        <a:ext cx="8061434" cy="612720"/>
      </dsp:txXfrm>
    </dsp:sp>
    <dsp:sp modelId="{78A39C84-04CA-42CC-AE62-25F0F2C02343}">
      <dsp:nvSpPr>
        <dsp:cNvPr id="0" name=""/>
        <dsp:cNvSpPr/>
      </dsp:nvSpPr>
      <dsp:spPr>
        <a:xfrm>
          <a:off x="0" y="4074155"/>
          <a:ext cx="8061434" cy="692640"/>
        </a:xfrm>
        <a:prstGeom prst="roundRect">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effectLst/>
              <a:latin typeface="+mn-lt"/>
              <a:ea typeface="Calibri" panose="020F0502020204030204" pitchFamily="34" charset="0"/>
              <a:cs typeface="Times New Roman" panose="02020603050405020304" pitchFamily="18" charset="0"/>
            </a:rPr>
            <a:t>Real-Time Implementation:</a:t>
          </a:r>
          <a:endParaRPr lang="en-IN" sz="2000" kern="1200" dirty="0">
            <a:effectLst/>
            <a:latin typeface="+mn-lt"/>
            <a:ea typeface="Calibri" panose="020F0502020204030204" pitchFamily="34" charset="0"/>
            <a:cs typeface="Times New Roman" panose="02020603050405020304" pitchFamily="18" charset="0"/>
          </a:endParaRPr>
        </a:p>
      </dsp:txBody>
      <dsp:txXfrm>
        <a:off x="33812" y="4107967"/>
        <a:ext cx="7993810" cy="625016"/>
      </dsp:txXfrm>
    </dsp:sp>
    <dsp:sp modelId="{1C037674-C0D5-47C7-975F-B2AA1139F2A3}">
      <dsp:nvSpPr>
        <dsp:cNvPr id="0" name=""/>
        <dsp:cNvSpPr/>
      </dsp:nvSpPr>
      <dsp:spPr>
        <a:xfrm>
          <a:off x="0" y="4766795"/>
          <a:ext cx="8061434"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95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a:effectLst/>
              <a:latin typeface="+mn-lt"/>
              <a:ea typeface="Calibri" panose="020F0502020204030204" pitchFamily="34" charset="0"/>
              <a:cs typeface="Times New Roman" panose="02020603050405020304" pitchFamily="18" charset="0"/>
            </a:rPr>
            <a:t>The </a:t>
          </a:r>
          <a:r>
            <a:rPr lang="en-IN" sz="1600" kern="1200" dirty="0">
              <a:effectLst/>
              <a:latin typeface="+mn-lt"/>
              <a:ea typeface="Calibri" panose="020F0502020204030204" pitchFamily="34" charset="0"/>
              <a:cs typeface="Times New Roman" panose="02020603050405020304" pitchFamily="18" charset="0"/>
            </a:rPr>
            <a:t>hybrid model presented can be a natural focus of future studies to deploy this model in real-time systems and to make sure it supports low latency and high reliability in live driving scenarios.</a:t>
          </a:r>
        </a:p>
      </dsp:txBody>
      <dsp:txXfrm>
        <a:off x="0" y="4766795"/>
        <a:ext cx="8061434" cy="68931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6626A0-F09F-9577-F919-7F4D3C193516}"/>
              </a:ext>
            </a:extLst>
          </p:cNvPr>
          <p:cNvSpPr>
            <a:spLocks noGrp="1"/>
          </p:cNvSpPr>
          <p:nvPr>
            <p:ph type="hdr" sz="quarter"/>
          </p:nvPr>
        </p:nvSpPr>
        <p:spPr>
          <a:xfrm>
            <a:off x="1" y="0"/>
            <a:ext cx="3078163" cy="512763"/>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041AEAB-D9CC-C3E6-A572-763446A7BD50}"/>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EEDE3622-07E4-44EF-BF31-41E41957CEF8}" type="datetime1">
              <a:rPr lang="en-US" smtClean="0"/>
              <a:t>2/20/2025</a:t>
            </a:fld>
            <a:endParaRPr lang="en-IN"/>
          </a:p>
        </p:txBody>
      </p:sp>
      <p:sp>
        <p:nvSpPr>
          <p:cNvPr id="4" name="Footer Placeholder 3">
            <a:extLst>
              <a:ext uri="{FF2B5EF4-FFF2-40B4-BE49-F238E27FC236}">
                <a16:creationId xmlns:a16="http://schemas.microsoft.com/office/drawing/2014/main" id="{B87847CB-8BF2-EFB1-70D5-024E33C90E46}"/>
              </a:ext>
            </a:extLst>
          </p:cNvPr>
          <p:cNvSpPr>
            <a:spLocks noGrp="1"/>
          </p:cNvSpPr>
          <p:nvPr>
            <p:ph type="ftr" sz="quarter" idx="2"/>
          </p:nvPr>
        </p:nvSpPr>
        <p:spPr>
          <a:xfrm>
            <a:off x="1" y="9721850"/>
            <a:ext cx="3078163" cy="512763"/>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7ED8E7C-F219-AF11-ABBE-3512EAF7EA1C}"/>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14B0D704-0238-41E9-9C4B-336EE0095FC3}" type="slidenum">
              <a:rPr lang="en-IN" smtClean="0"/>
              <a:t>‹#›</a:t>
            </a:fld>
            <a:endParaRPr lang="en-IN"/>
          </a:p>
        </p:txBody>
      </p:sp>
    </p:spTree>
    <p:extLst>
      <p:ext uri="{BB962C8B-B14F-4D97-AF65-F5344CB8AC3E}">
        <p14:creationId xmlns:p14="http://schemas.microsoft.com/office/powerpoint/2010/main" val="3451547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993775" y="768350"/>
            <a:ext cx="5116513" cy="3838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10407" y="4861441"/>
            <a:ext cx="5683250" cy="4605575"/>
          </a:xfrm>
          <a:prstGeom prst="rect">
            <a:avLst/>
          </a:prstGeom>
          <a:noFill/>
          <a:ln>
            <a:noFill/>
          </a:ln>
        </p:spPr>
        <p:txBody>
          <a:bodyPr spcFirstLastPara="1" wrap="square" lIns="99059" tIns="99059" rIns="99059" bIns="99059"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993775" y="768350"/>
            <a:ext cx="5116513" cy="38385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710407" y="4861441"/>
            <a:ext cx="5683250" cy="4605575"/>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993775" y="768350"/>
            <a:ext cx="5116513" cy="38385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710407" y="4861441"/>
            <a:ext cx="5683250" cy="4605575"/>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993775" y="768350"/>
            <a:ext cx="5116513" cy="38385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710407" y="4861441"/>
            <a:ext cx="5683250" cy="4605575"/>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2003046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993775" y="768350"/>
            <a:ext cx="5116513" cy="38385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710407" y="4861441"/>
            <a:ext cx="5683250" cy="4605575"/>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365571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68350"/>
            <a:ext cx="5116513" cy="3838575"/>
          </a:xfrm>
        </p:spPr>
      </p:sp>
      <p:sp>
        <p:nvSpPr>
          <p:cNvPr id="3" name="Notes Placeholder 2"/>
          <p:cNvSpPr>
            <a:spLocks noGrp="1"/>
          </p:cNvSpPr>
          <p:nvPr>
            <p:ph type="body" idx="1"/>
          </p:nvPr>
        </p:nvSpPr>
        <p:spPr/>
        <p:txBody>
          <a:bodyPr/>
          <a:lstStyle/>
          <a:p>
            <a:r>
              <a:rPr lang="en-US" b="1" dirty="0"/>
              <a:t>Objectives:</a:t>
            </a:r>
          </a:p>
          <a:p>
            <a:pPr>
              <a:buFont typeface="+mj-lt"/>
              <a:buAutoNum type="arabicPeriod"/>
            </a:pPr>
            <a:r>
              <a:rPr lang="en-US" b="1" dirty="0"/>
              <a:t>Develop a Real-Time Driver Drowsiness Detection System:</a:t>
            </a:r>
            <a:endParaRPr lang="en-US" dirty="0"/>
          </a:p>
          <a:p>
            <a:pPr marL="804986" lvl="1" indent="-309610">
              <a:buFont typeface="+mj-lt"/>
              <a:buAutoNum type="arabicPeriod"/>
            </a:pPr>
            <a:r>
              <a:rPr lang="en-US" dirty="0"/>
              <a:t>Design and implement a system that detects driver drowsiness using EEG signals.</a:t>
            </a:r>
          </a:p>
          <a:p>
            <a:pPr marL="804986" lvl="1" indent="-309610">
              <a:buFont typeface="+mj-lt"/>
              <a:buAutoNum type="arabicPeriod"/>
            </a:pPr>
            <a:r>
              <a:rPr lang="en-US" dirty="0"/>
              <a:t>Ensure the system provides real-time alerts to prevent accidents by processing data quickly.</a:t>
            </a:r>
          </a:p>
          <a:p>
            <a:pPr>
              <a:buFont typeface="+mj-lt"/>
              <a:buAutoNum type="arabicPeriod"/>
            </a:pPr>
            <a:r>
              <a:rPr lang="en-US" b="1" dirty="0"/>
              <a:t>Leverage a Hybrid Fuzzy Logic Approach:</a:t>
            </a:r>
            <a:endParaRPr lang="en-US" dirty="0"/>
          </a:p>
          <a:p>
            <a:pPr marL="804986" lvl="1" indent="-309610">
              <a:buFont typeface="+mj-lt"/>
              <a:buAutoNum type="arabicPeriod"/>
            </a:pPr>
            <a:r>
              <a:rPr lang="en-US" dirty="0"/>
              <a:t>Combine fuzzy logic with traditional machine learning techniques to improve detection accuracy and responsiveness.</a:t>
            </a:r>
          </a:p>
          <a:p>
            <a:pPr marL="804986" lvl="1" indent="-309610">
              <a:buFont typeface="+mj-lt"/>
              <a:buAutoNum type="arabicPeriod"/>
            </a:pPr>
            <a:r>
              <a:rPr lang="en-US" dirty="0"/>
              <a:t>Use fuzzy logic to handle uncertainty and imprecision in EEG data, making the detection system more adaptable.</a:t>
            </a:r>
          </a:p>
          <a:p>
            <a:pPr>
              <a:buFont typeface="+mj-lt"/>
              <a:buAutoNum type="arabicPeriod"/>
            </a:pPr>
            <a:r>
              <a:rPr lang="en-US" b="1" dirty="0"/>
              <a:t>Optimize the Balance Between Speed and Accuracy:</a:t>
            </a:r>
            <a:endParaRPr lang="en-US" dirty="0"/>
          </a:p>
          <a:p>
            <a:pPr marL="804986" lvl="1" indent="-309610">
              <a:buFont typeface="+mj-lt"/>
              <a:buAutoNum type="arabicPeriod"/>
            </a:pPr>
            <a:r>
              <a:rPr lang="en-US" dirty="0"/>
              <a:t>Develop algorithms that optimize both the speed and accuracy of drowsiness detection.</a:t>
            </a:r>
          </a:p>
          <a:p>
            <a:pPr marL="804986" lvl="1" indent="-309610">
              <a:buFont typeface="+mj-lt"/>
              <a:buAutoNum type="arabicPeriod"/>
            </a:pPr>
            <a:r>
              <a:rPr lang="en-US" dirty="0"/>
              <a:t>Focus on reducing inference time while ensuring reliable predictions to enhance real-time system performance.</a:t>
            </a:r>
          </a:p>
          <a:p>
            <a:pPr>
              <a:buFont typeface="+mj-lt"/>
              <a:buAutoNum type="arabicPeriod"/>
            </a:pPr>
            <a:r>
              <a:rPr lang="en-US" b="1" dirty="0"/>
              <a:t>Enhance System Adaptability:</a:t>
            </a:r>
            <a:endParaRPr lang="en-US" dirty="0"/>
          </a:p>
          <a:p>
            <a:pPr marL="804986" lvl="1" indent="-309610">
              <a:buFont typeface="+mj-lt"/>
              <a:buAutoNum type="arabicPeriod"/>
            </a:pPr>
            <a:r>
              <a:rPr lang="en-US" dirty="0"/>
              <a:t>Ensure that the hybrid fuzzy logic system adapts to various environmental conditions and driver behaviors.</a:t>
            </a:r>
          </a:p>
          <a:p>
            <a:pPr marL="804986" lvl="1" indent="-309610">
              <a:buFont typeface="+mj-lt"/>
              <a:buAutoNum type="arabicPeriod"/>
            </a:pPr>
            <a:r>
              <a:rPr lang="en-US" dirty="0"/>
              <a:t>Test and refine the system to handle different levels of drowsiness and physiological variations.</a:t>
            </a:r>
          </a:p>
          <a:p>
            <a:pPr>
              <a:buFont typeface="+mj-lt"/>
              <a:buAutoNum type="arabicPeriod"/>
            </a:pPr>
            <a:r>
              <a:rPr lang="en-US" b="1" dirty="0"/>
              <a:t>Evaluate Performance Against Traditional Models:</a:t>
            </a:r>
            <a:endParaRPr lang="en-US" dirty="0"/>
          </a:p>
          <a:p>
            <a:pPr marL="804986" lvl="1" indent="-309610">
              <a:buFont typeface="+mj-lt"/>
              <a:buAutoNum type="arabicPeriod"/>
            </a:pPr>
            <a:r>
              <a:rPr lang="en-US" dirty="0"/>
              <a:t>Compare the hybrid fuzzy approach to traditional machine learning models (e.g., SVM, Random Forest, </a:t>
            </a:r>
            <a:r>
              <a:rPr lang="en-US" dirty="0" err="1"/>
              <a:t>XGBoost</a:t>
            </a:r>
            <a:r>
              <a:rPr lang="en-US" dirty="0"/>
              <a:t>) based on key metrics like accuracy, precision, recall, F1 score, and inference time.</a:t>
            </a:r>
          </a:p>
          <a:p>
            <a:pPr marL="804986" lvl="1" indent="-309610">
              <a:buFont typeface="+mj-lt"/>
              <a:buAutoNum type="arabicPeriod"/>
            </a:pPr>
            <a:r>
              <a:rPr lang="en-US" dirty="0"/>
              <a:t>Analyze areas where the hybrid approach provides improvements over standard models in real-time applications.</a:t>
            </a:r>
          </a:p>
          <a:p>
            <a:pPr>
              <a:buFont typeface="+mj-lt"/>
              <a:buAutoNum type="arabicPeriod"/>
            </a:pPr>
            <a:r>
              <a:rPr lang="en-US" b="1" dirty="0"/>
              <a:t>Contribute to the Advancement of Drowsiness Detection Systems:</a:t>
            </a:r>
            <a:endParaRPr lang="en-US" dirty="0"/>
          </a:p>
          <a:p>
            <a:pPr marL="804986" lvl="1" indent="-309610">
              <a:buFont typeface="+mj-lt"/>
              <a:buAutoNum type="arabicPeriod"/>
            </a:pPr>
            <a:r>
              <a:rPr lang="en-US" dirty="0"/>
              <a:t>Provide practical insights into the implementation of hybrid fuzzy systems for real-time drowsiness detection.</a:t>
            </a:r>
          </a:p>
          <a:p>
            <a:pPr marL="804986" lvl="1" indent="-309610">
              <a:buFont typeface="+mj-lt"/>
              <a:buAutoNum type="arabicPeriod"/>
            </a:pPr>
            <a:r>
              <a:rPr lang="en-US" dirty="0"/>
              <a:t>Lay the groundwork for future research and development in enhancing driver safety through advanced detection systems.</a:t>
            </a:r>
          </a:p>
        </p:txBody>
      </p:sp>
    </p:spTree>
    <p:extLst>
      <p:ext uri="{BB962C8B-B14F-4D97-AF65-F5344CB8AC3E}">
        <p14:creationId xmlns:p14="http://schemas.microsoft.com/office/powerpoint/2010/main" val="1188275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2/20/2025</a:t>
            </a:fld>
            <a:endParaRPr lang="en-US" dirty="0"/>
          </a:p>
        </p:txBody>
      </p:sp>
      <p:sp>
        <p:nvSpPr>
          <p:cNvPr id="5" name="Footer Placeholder 4"/>
          <p:cNvSpPr>
            <a:spLocks noGrp="1"/>
          </p:cNvSpPr>
          <p:nvPr>
            <p:ph type="ftr" sz="quarter" idx="11"/>
          </p:nvPr>
        </p:nvSpPr>
        <p:spPr>
          <a:xfrm>
            <a:off x="2396319" y="329308"/>
            <a:ext cx="3086292" cy="309201"/>
          </a:xfrm>
        </p:spPr>
        <p:txBody>
          <a:bodyPr/>
          <a:lstStyle/>
          <a:p>
            <a:endParaRPr lang="en-US" dirty="0"/>
          </a:p>
        </p:txBody>
      </p:sp>
      <p:sp>
        <p:nvSpPr>
          <p:cNvPr id="6" name="Slide Number Placeholder 5"/>
          <p:cNvSpPr>
            <a:spLocks noGrp="1"/>
          </p:cNvSpPr>
          <p:nvPr>
            <p:ph type="sldNum" sz="quarter" idx="12"/>
          </p:nvPr>
        </p:nvSpPr>
        <p:spPr>
          <a:xfrm>
            <a:off x="1434703" y="798973"/>
            <a:ext cx="802005" cy="503578"/>
          </a:xfrm>
        </p:spPr>
        <p:txBody>
          <a:bodyPr/>
          <a:lstStyle/>
          <a:p>
            <a:pPr marL="0" lvl="0" indent="0">
              <a:spcBef>
                <a:spcPts val="0"/>
              </a:spcBef>
              <a:spcAft>
                <a:spcPts val="0"/>
              </a:spcAft>
              <a:buNone/>
            </a:pPr>
            <a:fld id="{00000000-1234-1234-1234-123412341234}" type="slidenum">
              <a:rPr lang="en-GB" smtClean="0"/>
              <a:t>‹#›</a:t>
            </a:fld>
            <a:endParaRPr lang="en-GB"/>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845252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102289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73700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Shape 2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92246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Shape 3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84631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12116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51117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7607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062578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889794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2218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72656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8A87A34-81AB-432B-8DAE-1953F412C126}" type="datetimeFigureOut">
              <a:rPr lang="en-US" smtClean="0"/>
              <a:t>2/20/2025</a:t>
            </a:fld>
            <a:endParaRPr lang="en-US" dirty="0"/>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100510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5">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2/20/2025</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1484827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Lst>
  <p:hf sldNum="0" hdr="0" ft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22513" y="671854"/>
            <a:ext cx="5285060" cy="17148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US" sz="2800" dirty="0"/>
              <a:t>Enhancing Driver Safety Through EEG-Based Drowsiness Detection: </a:t>
            </a:r>
            <a:br>
              <a:rPr lang="en-US" sz="2800" dirty="0"/>
            </a:br>
            <a:r>
              <a:rPr lang="en-US" sz="2800" dirty="0"/>
              <a:t>A Hybrid Model Using Fuzzy Logic and </a:t>
            </a:r>
            <a:r>
              <a:rPr lang="en-US" sz="2800" dirty="0" err="1"/>
              <a:t>XGBoost</a:t>
            </a:r>
            <a:endParaRPr lang="en-US" sz="2800" dirty="0"/>
          </a:p>
        </p:txBody>
      </p:sp>
      <p:sp>
        <p:nvSpPr>
          <p:cNvPr id="112" name="Shape 112"/>
          <p:cNvSpPr txBox="1">
            <a:spLocks noGrp="1"/>
          </p:cNvSpPr>
          <p:nvPr>
            <p:ph type="subTitle" idx="1"/>
          </p:nvPr>
        </p:nvSpPr>
        <p:spPr>
          <a:xfrm>
            <a:off x="78828" y="2527766"/>
            <a:ext cx="4260300" cy="10569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sz="2000" cap="none" dirty="0"/>
              <a:t>Presented By,</a:t>
            </a:r>
            <a:br>
              <a:rPr lang="en-US" sz="2000" cap="none" dirty="0"/>
            </a:br>
            <a:r>
              <a:rPr lang="en-US" sz="2000" cap="none" dirty="0"/>
              <a:t>	Keerthi Kumar A V</a:t>
            </a:r>
            <a:br>
              <a:rPr lang="en-US" sz="2000" cap="none" dirty="0"/>
            </a:br>
            <a:r>
              <a:rPr lang="en-US" sz="2000" cap="none" dirty="0"/>
              <a:t>	2367409</a:t>
            </a:r>
            <a:br>
              <a:rPr lang="en-US" sz="2000" cap="none" dirty="0"/>
            </a:br>
            <a:r>
              <a:rPr lang="en-US" sz="2000" cap="none" dirty="0"/>
              <a:t>	</a:t>
            </a:r>
            <a:r>
              <a:rPr lang="en-US" sz="2000" cap="none" dirty="0" err="1"/>
              <a:t>M.Tech</a:t>
            </a:r>
            <a:r>
              <a:rPr lang="en-US" sz="2000" cap="none" dirty="0"/>
              <a:t> Data Science</a:t>
            </a:r>
          </a:p>
        </p:txBody>
      </p:sp>
      <p:sp>
        <p:nvSpPr>
          <p:cNvPr id="2" name="Shape 112">
            <a:extLst>
              <a:ext uri="{FF2B5EF4-FFF2-40B4-BE49-F238E27FC236}">
                <a16:creationId xmlns:a16="http://schemas.microsoft.com/office/drawing/2014/main" id="{60D57CBF-C3B2-9C65-69EB-96AD6B757A8F}"/>
              </a:ext>
            </a:extLst>
          </p:cNvPr>
          <p:cNvSpPr txBox="1">
            <a:spLocks/>
          </p:cNvSpPr>
          <p:nvPr/>
        </p:nvSpPr>
        <p:spPr>
          <a:xfrm>
            <a:off x="1606278" y="4471346"/>
            <a:ext cx="4260300" cy="105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SzPts val="2800"/>
              <a:buFont typeface="Archivo Narrow"/>
              <a:buNone/>
              <a:defRPr sz="2800" b="0" i="0" u="none" strike="noStrike" cap="none">
                <a:solidFill>
                  <a:srgbClr val="000000"/>
                </a:solidFill>
                <a:latin typeface="Archivo Narrow"/>
                <a:ea typeface="Archivo Narrow"/>
                <a:cs typeface="Archivo Narrow"/>
                <a:sym typeface="Archivo Narrow"/>
              </a:defRPr>
            </a:lvl1pPr>
            <a:lvl2pPr marL="914400" marR="0" lvl="1" indent="-342900" algn="ctr" rtl="0">
              <a:lnSpc>
                <a:spcPct val="100000"/>
              </a:lnSpc>
              <a:spcBef>
                <a:spcPts val="0"/>
              </a:spcBef>
              <a:spcAft>
                <a:spcPts val="0"/>
              </a:spcAft>
              <a:buSzPts val="2800"/>
              <a:buFont typeface="Archivo Narrow"/>
              <a:buNone/>
              <a:defRPr sz="2800" b="0" i="0" u="none" strike="noStrike" cap="none">
                <a:solidFill>
                  <a:srgbClr val="000000"/>
                </a:solidFill>
                <a:latin typeface="Archivo Narrow"/>
                <a:ea typeface="Archivo Narrow"/>
                <a:cs typeface="Archivo Narrow"/>
                <a:sym typeface="Archivo Narrow"/>
              </a:defRPr>
            </a:lvl2pPr>
            <a:lvl3pPr marL="1371600" marR="0" lvl="2" indent="-342900" algn="ctr" rtl="0">
              <a:lnSpc>
                <a:spcPct val="100000"/>
              </a:lnSpc>
              <a:spcBef>
                <a:spcPts val="0"/>
              </a:spcBef>
              <a:spcAft>
                <a:spcPts val="0"/>
              </a:spcAft>
              <a:buSzPts val="2800"/>
              <a:buFont typeface="Archivo Narrow"/>
              <a:buNone/>
              <a:defRPr sz="2800" b="0" i="0" u="none" strike="noStrike" cap="none">
                <a:solidFill>
                  <a:srgbClr val="000000"/>
                </a:solidFill>
                <a:latin typeface="Archivo Narrow"/>
                <a:ea typeface="Archivo Narrow"/>
                <a:cs typeface="Archivo Narrow"/>
                <a:sym typeface="Archivo Narrow"/>
              </a:defRPr>
            </a:lvl3pPr>
            <a:lvl4pPr marL="1828800" marR="0" lvl="3" indent="-342900" algn="ctr" rtl="0">
              <a:lnSpc>
                <a:spcPct val="100000"/>
              </a:lnSpc>
              <a:spcBef>
                <a:spcPts val="0"/>
              </a:spcBef>
              <a:spcAft>
                <a:spcPts val="0"/>
              </a:spcAft>
              <a:buSzPts val="2800"/>
              <a:buFont typeface="Archivo Narrow"/>
              <a:buNone/>
              <a:defRPr sz="2800" b="0" i="0" u="none" strike="noStrike" cap="none">
                <a:solidFill>
                  <a:srgbClr val="000000"/>
                </a:solidFill>
                <a:latin typeface="Archivo Narrow"/>
                <a:ea typeface="Archivo Narrow"/>
                <a:cs typeface="Archivo Narrow"/>
                <a:sym typeface="Archivo Narrow"/>
              </a:defRPr>
            </a:lvl4pPr>
            <a:lvl5pPr marL="2286000" marR="0" lvl="4" indent="-342900" algn="ctr" rtl="0">
              <a:lnSpc>
                <a:spcPct val="100000"/>
              </a:lnSpc>
              <a:spcBef>
                <a:spcPts val="0"/>
              </a:spcBef>
              <a:spcAft>
                <a:spcPts val="0"/>
              </a:spcAft>
              <a:buSzPts val="2800"/>
              <a:buFont typeface="Archivo Narrow"/>
              <a:buNone/>
              <a:defRPr sz="2800" b="0" i="0" u="none" strike="noStrike" cap="none">
                <a:solidFill>
                  <a:srgbClr val="000000"/>
                </a:solidFill>
                <a:latin typeface="Archivo Narrow"/>
                <a:ea typeface="Archivo Narrow"/>
                <a:cs typeface="Archivo Narrow"/>
                <a:sym typeface="Archivo Narrow"/>
              </a:defRPr>
            </a:lvl5pPr>
            <a:lvl6pPr marL="2743200" marR="0" lvl="5" indent="-342900" algn="ctr" rtl="0">
              <a:lnSpc>
                <a:spcPct val="100000"/>
              </a:lnSpc>
              <a:spcBef>
                <a:spcPts val="0"/>
              </a:spcBef>
              <a:spcAft>
                <a:spcPts val="0"/>
              </a:spcAft>
              <a:buSzPts val="2800"/>
              <a:buFont typeface="Archivo Narrow"/>
              <a:buNone/>
              <a:defRPr sz="2800" b="0" i="0" u="none" strike="noStrike" cap="none">
                <a:solidFill>
                  <a:srgbClr val="000000"/>
                </a:solidFill>
                <a:latin typeface="Archivo Narrow"/>
                <a:ea typeface="Archivo Narrow"/>
                <a:cs typeface="Archivo Narrow"/>
                <a:sym typeface="Archivo Narrow"/>
              </a:defRPr>
            </a:lvl6pPr>
            <a:lvl7pPr marL="3200400" marR="0" lvl="6" indent="-342900" algn="ctr" rtl="0">
              <a:lnSpc>
                <a:spcPct val="100000"/>
              </a:lnSpc>
              <a:spcBef>
                <a:spcPts val="0"/>
              </a:spcBef>
              <a:spcAft>
                <a:spcPts val="0"/>
              </a:spcAft>
              <a:buSzPts val="2800"/>
              <a:buFont typeface="Archivo Narrow"/>
              <a:buNone/>
              <a:defRPr sz="2800" b="0" i="0" u="none" strike="noStrike" cap="none">
                <a:solidFill>
                  <a:srgbClr val="000000"/>
                </a:solidFill>
                <a:latin typeface="Archivo Narrow"/>
                <a:ea typeface="Archivo Narrow"/>
                <a:cs typeface="Archivo Narrow"/>
                <a:sym typeface="Archivo Narrow"/>
              </a:defRPr>
            </a:lvl7pPr>
            <a:lvl8pPr marL="3657600" marR="0" lvl="7" indent="-342900" algn="ctr" rtl="0">
              <a:lnSpc>
                <a:spcPct val="100000"/>
              </a:lnSpc>
              <a:spcBef>
                <a:spcPts val="0"/>
              </a:spcBef>
              <a:spcAft>
                <a:spcPts val="0"/>
              </a:spcAft>
              <a:buSzPts val="2800"/>
              <a:buFont typeface="Archivo Narrow"/>
              <a:buNone/>
              <a:defRPr sz="2800" b="0" i="0" u="none" strike="noStrike" cap="none">
                <a:solidFill>
                  <a:srgbClr val="000000"/>
                </a:solidFill>
                <a:latin typeface="Archivo Narrow"/>
                <a:ea typeface="Archivo Narrow"/>
                <a:cs typeface="Archivo Narrow"/>
                <a:sym typeface="Archivo Narrow"/>
              </a:defRPr>
            </a:lvl8pPr>
            <a:lvl9pPr marL="4114800" marR="0" lvl="8" indent="-342900" algn="ctr" rtl="0">
              <a:lnSpc>
                <a:spcPct val="100000"/>
              </a:lnSpc>
              <a:spcBef>
                <a:spcPts val="0"/>
              </a:spcBef>
              <a:spcAft>
                <a:spcPts val="0"/>
              </a:spcAft>
              <a:buSzPts val="2800"/>
              <a:buFont typeface="Archivo Narrow"/>
              <a:buNone/>
              <a:defRPr sz="2800" b="0" i="0" u="none" strike="noStrike" cap="none">
                <a:solidFill>
                  <a:srgbClr val="000000"/>
                </a:solidFill>
                <a:latin typeface="Archivo Narrow"/>
                <a:ea typeface="Archivo Narrow"/>
                <a:cs typeface="Archivo Narrow"/>
                <a:sym typeface="Archivo Narrow"/>
              </a:defRPr>
            </a:lvl9pPr>
          </a:lstStyle>
          <a:p>
            <a:pPr marL="0" indent="0" algn="l"/>
            <a:r>
              <a:rPr lang="en-US" sz="2000" dirty="0"/>
              <a:t>Under Guidance of:</a:t>
            </a:r>
          </a:p>
          <a:p>
            <a:pPr marL="0" indent="0" algn="l"/>
            <a:r>
              <a:rPr lang="en-US" sz="2000" dirty="0"/>
              <a:t>	Prof. Dr. Vandana Reddy</a:t>
            </a:r>
            <a:br>
              <a:rPr lang="en-US" sz="2000" dirty="0"/>
            </a:br>
            <a:r>
              <a:rPr lang="en-US" sz="2000" dirty="0"/>
              <a:t>	Prof. Dr. </a:t>
            </a:r>
            <a:r>
              <a:rPr lang="en-US" sz="2000" dirty="0" err="1"/>
              <a:t>Debarka</a:t>
            </a:r>
            <a:r>
              <a:rPr lang="en-US" sz="2000" dirty="0"/>
              <a:t> M</a:t>
            </a:r>
          </a:p>
        </p:txBody>
      </p:sp>
      <p:pic>
        <p:nvPicPr>
          <p:cNvPr id="3" name="Picture 2">
            <a:extLst>
              <a:ext uri="{FF2B5EF4-FFF2-40B4-BE49-F238E27FC236}">
                <a16:creationId xmlns:a16="http://schemas.microsoft.com/office/drawing/2014/main" id="{55A47AEF-E1AD-4AA0-8560-1D45B83BAA9B}"/>
              </a:ext>
            </a:extLst>
          </p:cNvPr>
          <p:cNvPicPr>
            <a:picLocks noChangeAspect="1"/>
          </p:cNvPicPr>
          <p:nvPr/>
        </p:nvPicPr>
        <p:blipFill>
          <a:blip r:embed="rId3"/>
          <a:stretch>
            <a:fillRect/>
          </a:stretch>
        </p:blipFill>
        <p:spPr>
          <a:xfrm>
            <a:off x="5407573" y="402326"/>
            <a:ext cx="3736427" cy="54372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744E7ACE-BCD4-B695-19FB-C37EF354452D}"/>
              </a:ext>
            </a:extLst>
          </p:cNvPr>
          <p:cNvGraphicFramePr/>
          <p:nvPr>
            <p:extLst>
              <p:ext uri="{D42A27DB-BD31-4B8C-83A1-F6EECF244321}">
                <p14:modId xmlns:p14="http://schemas.microsoft.com/office/powerpoint/2010/main" val="3240517245"/>
              </p:ext>
            </p:extLst>
          </p:nvPr>
        </p:nvGraphicFramePr>
        <p:xfrm>
          <a:off x="548147" y="899653"/>
          <a:ext cx="8047703" cy="5479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C9999413-58BC-69BC-1780-B8D3582B744C}"/>
              </a:ext>
            </a:extLst>
          </p:cNvPr>
          <p:cNvSpPr>
            <a:spLocks noGrp="1"/>
          </p:cNvSpPr>
          <p:nvPr>
            <p:ph type="title"/>
          </p:nvPr>
        </p:nvSpPr>
        <p:spPr>
          <a:xfrm>
            <a:off x="311699" y="136153"/>
            <a:ext cx="8520600" cy="763500"/>
          </a:xfrm>
        </p:spPr>
        <p:txBody>
          <a:bodyPr/>
          <a:lstStyle/>
          <a:p>
            <a:r>
              <a:rPr lang="en-US" b="1" cap="none" dirty="0"/>
              <a:t>Consolidated Gap Analysis</a:t>
            </a:r>
            <a:endParaRPr lang="en-IN" cap="none" dirty="0"/>
          </a:p>
        </p:txBody>
      </p:sp>
    </p:spTree>
    <p:extLst>
      <p:ext uri="{BB962C8B-B14F-4D97-AF65-F5344CB8AC3E}">
        <p14:creationId xmlns:p14="http://schemas.microsoft.com/office/powerpoint/2010/main" val="1408314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159299"/>
            <a:ext cx="6987734" cy="763500"/>
          </a:xfrm>
          <a:prstGeom prst="rect">
            <a:avLst/>
          </a:prstGeom>
        </p:spPr>
        <p:txBody>
          <a:bodyPr spcFirstLastPara="1" wrap="square" lIns="91425" tIns="91425" rIns="91425" bIns="91425" anchor="t" anchorCtr="0">
            <a:noAutofit/>
          </a:bodyPr>
          <a:lstStyle/>
          <a:p>
            <a:r>
              <a:rPr lang="en-US" sz="3600" b="1" cap="none" dirty="0"/>
              <a:t>Solution To Global Issue</a:t>
            </a:r>
            <a:br>
              <a:rPr lang="en-US" sz="3600" cap="none" dirty="0"/>
            </a:br>
            <a:endParaRPr lang="en-US" sz="3600" cap="none" dirty="0"/>
          </a:p>
        </p:txBody>
      </p:sp>
      <p:sp>
        <p:nvSpPr>
          <p:cNvPr id="118" name="Shape 118"/>
          <p:cNvSpPr txBox="1">
            <a:spLocks noGrp="1"/>
          </p:cNvSpPr>
          <p:nvPr>
            <p:ph type="body" idx="1"/>
          </p:nvPr>
        </p:nvSpPr>
        <p:spPr>
          <a:xfrm>
            <a:off x="110358" y="922799"/>
            <a:ext cx="5221996" cy="4570967"/>
          </a:xfrm>
          <a:prstGeom prst="rect">
            <a:avLst/>
          </a:prstGeom>
        </p:spPr>
        <p:txBody>
          <a:bodyPr spcFirstLastPara="1" wrap="square" lIns="91425" tIns="91425" rIns="91425" bIns="91425" anchor="t" anchorCtr="0">
            <a:noAutofit/>
          </a:bodyPr>
          <a:lstStyle/>
          <a:p>
            <a:pPr algn="just"/>
            <a:r>
              <a:rPr lang="en-US" sz="2200" dirty="0"/>
              <a:t>Drowsiness during driving causes accidents; existing systems lack real-time accuracy and responsiveness. </a:t>
            </a:r>
          </a:p>
          <a:p>
            <a:pPr algn="just"/>
            <a:r>
              <a:rPr lang="en-US" sz="2200" dirty="0"/>
              <a:t>To address this, we propose a hybrid approach to balance both accuracy and inference time by combining Fuzzy Logic for uncertainty estimation and </a:t>
            </a:r>
            <a:r>
              <a:rPr lang="en-US" sz="2200" dirty="0" err="1"/>
              <a:t>XGBoost</a:t>
            </a:r>
            <a:r>
              <a:rPr lang="en-US" sz="2200" dirty="0"/>
              <a:t> for efficient EEG-based classification. </a:t>
            </a:r>
          </a:p>
          <a:p>
            <a:r>
              <a:rPr lang="en-US" sz="2200" dirty="0"/>
              <a:t>This model aims to improve both detection accuracy and real-time responsiveness, ensuring safer driving conditions</a:t>
            </a:r>
            <a:endParaRPr lang="en-IN" sz="2200" dirty="0"/>
          </a:p>
          <a:p>
            <a:pPr algn="just"/>
            <a:endParaRPr sz="2200" dirty="0"/>
          </a:p>
        </p:txBody>
      </p:sp>
      <p:pic>
        <p:nvPicPr>
          <p:cNvPr id="3" name="Picture 2">
            <a:extLst>
              <a:ext uri="{FF2B5EF4-FFF2-40B4-BE49-F238E27FC236}">
                <a16:creationId xmlns:a16="http://schemas.microsoft.com/office/drawing/2014/main" id="{413941D4-9046-FEDE-EB61-6ECA4F82A93C}"/>
              </a:ext>
            </a:extLst>
          </p:cNvPr>
          <p:cNvPicPr>
            <a:picLocks noChangeAspect="1"/>
          </p:cNvPicPr>
          <p:nvPr/>
        </p:nvPicPr>
        <p:blipFill>
          <a:blip r:embed="rId3"/>
          <a:stretch>
            <a:fillRect/>
          </a:stretch>
        </p:blipFill>
        <p:spPr>
          <a:xfrm>
            <a:off x="5533695" y="1143516"/>
            <a:ext cx="3499945" cy="4453243"/>
          </a:xfrm>
          <a:prstGeom prst="rect">
            <a:avLst/>
          </a:prstGeom>
        </p:spPr>
      </p:pic>
    </p:spTree>
    <p:extLst>
      <p:ext uri="{BB962C8B-B14F-4D97-AF65-F5344CB8AC3E}">
        <p14:creationId xmlns:p14="http://schemas.microsoft.com/office/powerpoint/2010/main" val="78847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Picture 1">
            <a:extLst>
              <a:ext uri="{FF2B5EF4-FFF2-40B4-BE49-F238E27FC236}">
                <a16:creationId xmlns:a16="http://schemas.microsoft.com/office/drawing/2014/main" id="{54E6C7F4-CD91-26BC-501E-B3A440765C03}"/>
              </a:ext>
            </a:extLst>
          </p:cNvPr>
          <p:cNvPicPr>
            <a:picLocks noChangeAspect="1"/>
          </p:cNvPicPr>
          <p:nvPr/>
        </p:nvPicPr>
        <p:blipFill>
          <a:blip r:embed="rId3"/>
          <a:stretch>
            <a:fillRect/>
          </a:stretch>
        </p:blipFill>
        <p:spPr>
          <a:xfrm>
            <a:off x="174175" y="254459"/>
            <a:ext cx="4048680" cy="3174541"/>
          </a:xfrm>
          <a:prstGeom prst="rect">
            <a:avLst/>
          </a:prstGeom>
        </p:spPr>
      </p:pic>
      <p:pic>
        <p:nvPicPr>
          <p:cNvPr id="4" name="Picture 3">
            <a:extLst>
              <a:ext uri="{FF2B5EF4-FFF2-40B4-BE49-F238E27FC236}">
                <a16:creationId xmlns:a16="http://schemas.microsoft.com/office/drawing/2014/main" id="{17CBB3F5-2F2E-8F49-3E03-5B8C3C5DFEE9}"/>
              </a:ext>
            </a:extLst>
          </p:cNvPr>
          <p:cNvPicPr>
            <a:picLocks noChangeAspect="1"/>
          </p:cNvPicPr>
          <p:nvPr/>
        </p:nvPicPr>
        <p:blipFill>
          <a:blip r:embed="rId4"/>
          <a:stretch>
            <a:fillRect/>
          </a:stretch>
        </p:blipFill>
        <p:spPr>
          <a:xfrm>
            <a:off x="4528468" y="2927549"/>
            <a:ext cx="4424978" cy="2939146"/>
          </a:xfrm>
          <a:prstGeom prst="rect">
            <a:avLst/>
          </a:prstGeom>
        </p:spPr>
      </p:pic>
      <p:sp>
        <p:nvSpPr>
          <p:cNvPr id="5" name="TextBox 4">
            <a:extLst>
              <a:ext uri="{FF2B5EF4-FFF2-40B4-BE49-F238E27FC236}">
                <a16:creationId xmlns:a16="http://schemas.microsoft.com/office/drawing/2014/main" id="{7C1C1E37-7571-1150-DD9E-DA2CDAE503D3}"/>
              </a:ext>
            </a:extLst>
          </p:cNvPr>
          <p:cNvSpPr txBox="1"/>
          <p:nvPr/>
        </p:nvSpPr>
        <p:spPr>
          <a:xfrm>
            <a:off x="4385118" y="1133843"/>
            <a:ext cx="4129720" cy="707886"/>
          </a:xfrm>
          <a:prstGeom prst="rect">
            <a:avLst/>
          </a:prstGeom>
          <a:noFill/>
        </p:spPr>
        <p:txBody>
          <a:bodyPr wrap="square">
            <a:spAutoFit/>
          </a:bodyPr>
          <a:lstStyle/>
          <a:p>
            <a:pPr algn="just"/>
            <a:r>
              <a:rPr lang="en-US" sz="2000" dirty="0"/>
              <a:t>Enhancing Driver Safety Through EEG-Based Drowsiness Detection</a:t>
            </a:r>
            <a:endParaRPr lang="en-IN" sz="2000" dirty="0"/>
          </a:p>
        </p:txBody>
      </p:sp>
      <p:sp>
        <p:nvSpPr>
          <p:cNvPr id="7" name="TextBox 6">
            <a:extLst>
              <a:ext uri="{FF2B5EF4-FFF2-40B4-BE49-F238E27FC236}">
                <a16:creationId xmlns:a16="http://schemas.microsoft.com/office/drawing/2014/main" id="{0572BB76-F9CF-AFDB-A7EA-70086F2BA777}"/>
              </a:ext>
            </a:extLst>
          </p:cNvPr>
          <p:cNvSpPr txBox="1"/>
          <p:nvPr/>
        </p:nvSpPr>
        <p:spPr>
          <a:xfrm>
            <a:off x="308028" y="4043179"/>
            <a:ext cx="3914827" cy="707886"/>
          </a:xfrm>
          <a:prstGeom prst="rect">
            <a:avLst/>
          </a:prstGeom>
          <a:noFill/>
        </p:spPr>
        <p:txBody>
          <a:bodyPr wrap="square">
            <a:spAutoFit/>
          </a:bodyPr>
          <a:lstStyle/>
          <a:p>
            <a:pPr algn="just"/>
            <a:r>
              <a:rPr lang="en-US" sz="2000" dirty="0"/>
              <a:t>A Hybrid Approach Using Fuzzy Logic and </a:t>
            </a:r>
            <a:r>
              <a:rPr lang="en-US" sz="2000" dirty="0" err="1"/>
              <a:t>XGBoost</a:t>
            </a:r>
            <a:endParaRPr lang="en-IN" sz="2000" dirty="0"/>
          </a:p>
        </p:txBody>
      </p:sp>
    </p:spTree>
    <p:extLst>
      <p:ext uri="{BB962C8B-B14F-4D97-AF65-F5344CB8AC3E}">
        <p14:creationId xmlns:p14="http://schemas.microsoft.com/office/powerpoint/2010/main" val="239355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60404"/>
            <a:ext cx="9144000" cy="1593056"/>
          </a:xfrm>
          <a:prstGeom prst="rect">
            <a:avLst/>
          </a:prstGeom>
        </p:spPr>
      </p:pic>
      <p:sp>
        <p:nvSpPr>
          <p:cNvPr id="3" name="Text 0"/>
          <p:cNvSpPr/>
          <p:nvPr/>
        </p:nvSpPr>
        <p:spPr>
          <a:xfrm>
            <a:off x="446038" y="2469646"/>
            <a:ext cx="4583609" cy="398264"/>
          </a:xfrm>
          <a:prstGeom prst="rect">
            <a:avLst/>
          </a:prstGeom>
          <a:noFill/>
          <a:ln/>
        </p:spPr>
        <p:txBody>
          <a:bodyPr wrap="none" lIns="0" tIns="0" rIns="0" bIns="0" rtlCol="0" anchor="t"/>
          <a:lstStyle/>
          <a:p>
            <a:pPr defTabSz="571500">
              <a:lnSpc>
                <a:spcPts val="3125"/>
              </a:lnSpc>
            </a:pPr>
            <a:r>
              <a:rPr lang="en-US" sz="3600" kern="1200" dirty="0">
                <a:solidFill>
                  <a:schemeClr val="tx1"/>
                </a:solidFill>
                <a:ea typeface="Montserrat" pitchFamily="34" charset="-122"/>
                <a:cs typeface="Montserrat" pitchFamily="34" charset="-120"/>
              </a:rPr>
              <a:t>Research Objectives Defined</a:t>
            </a:r>
            <a:endParaRPr lang="en-US" sz="3600" kern="1200" dirty="0">
              <a:solidFill>
                <a:schemeClr val="tx1"/>
              </a:solidFill>
              <a:ea typeface="+mn-ea"/>
              <a:cs typeface="+mn-cs"/>
            </a:endParaRPr>
          </a:p>
        </p:txBody>
      </p:sp>
      <p:pic>
        <p:nvPicPr>
          <p:cNvPr id="4" name="Image 1" descr="preencoded.png"/>
          <p:cNvPicPr>
            <a:picLocks noChangeAspect="1"/>
          </p:cNvPicPr>
          <p:nvPr/>
        </p:nvPicPr>
        <p:blipFill>
          <a:blip r:embed="rId4"/>
          <a:stretch>
            <a:fillRect/>
          </a:stretch>
        </p:blipFill>
        <p:spPr>
          <a:xfrm>
            <a:off x="446038" y="3059005"/>
            <a:ext cx="2062981" cy="509736"/>
          </a:xfrm>
          <a:prstGeom prst="rect">
            <a:avLst/>
          </a:prstGeom>
        </p:spPr>
      </p:pic>
      <p:sp>
        <p:nvSpPr>
          <p:cNvPr id="5" name="Text 1"/>
          <p:cNvSpPr/>
          <p:nvPr/>
        </p:nvSpPr>
        <p:spPr>
          <a:xfrm>
            <a:off x="573435" y="3759838"/>
            <a:ext cx="1808188" cy="398264"/>
          </a:xfrm>
          <a:prstGeom prst="rect">
            <a:avLst/>
          </a:prstGeom>
          <a:noFill/>
          <a:ln/>
        </p:spPr>
        <p:txBody>
          <a:bodyPr wrap="square" lIns="0" tIns="0" rIns="0" bIns="0" rtlCol="0" anchor="t"/>
          <a:lstStyle/>
          <a:p>
            <a:pPr defTabSz="571500">
              <a:lnSpc>
                <a:spcPts val="1563"/>
              </a:lnSpc>
            </a:pPr>
            <a:r>
              <a:rPr lang="en-US" sz="2000" kern="1200" dirty="0">
                <a:solidFill>
                  <a:schemeClr val="tx1"/>
                </a:solidFill>
                <a:ea typeface="Montserrat" pitchFamily="34" charset="-122"/>
                <a:cs typeface="Montserrat" pitchFamily="34" charset="-120"/>
              </a:rPr>
              <a:t>Hybrid Model Development</a:t>
            </a:r>
            <a:endParaRPr lang="en-US" sz="2000" kern="1200" dirty="0">
              <a:solidFill>
                <a:schemeClr val="tx1"/>
              </a:solidFill>
              <a:ea typeface="+mn-ea"/>
              <a:cs typeface="+mn-cs"/>
            </a:endParaRPr>
          </a:p>
        </p:txBody>
      </p:sp>
      <p:sp>
        <p:nvSpPr>
          <p:cNvPr id="6" name="Text 2"/>
          <p:cNvSpPr/>
          <p:nvPr/>
        </p:nvSpPr>
        <p:spPr>
          <a:xfrm>
            <a:off x="573435" y="4234525"/>
            <a:ext cx="1808188" cy="407789"/>
          </a:xfrm>
          <a:prstGeom prst="rect">
            <a:avLst/>
          </a:prstGeom>
          <a:noFill/>
          <a:ln/>
        </p:spPr>
        <p:txBody>
          <a:bodyPr wrap="square" lIns="0" tIns="0" rIns="0" bIns="0" rtlCol="0" anchor="t"/>
          <a:lstStyle/>
          <a:p>
            <a:pPr defTabSz="571500">
              <a:lnSpc>
                <a:spcPts val="1594"/>
              </a:lnSpc>
            </a:pPr>
            <a:r>
              <a:rPr lang="en-US" sz="1400" kern="1200" dirty="0">
                <a:solidFill>
                  <a:schemeClr val="tx1"/>
                </a:solidFill>
                <a:ea typeface="Heebo Light" pitchFamily="34" charset="-122"/>
                <a:cs typeface="Heebo Light" pitchFamily="34" charset="-120"/>
              </a:rPr>
              <a:t>Develop an EEG-based drowsiness detection model.</a:t>
            </a:r>
            <a:endParaRPr lang="en-US" sz="1400" kern="1200" dirty="0">
              <a:solidFill>
                <a:schemeClr val="tx1"/>
              </a:solidFill>
              <a:ea typeface="+mn-ea"/>
              <a:cs typeface="+mn-cs"/>
            </a:endParaRPr>
          </a:p>
        </p:txBody>
      </p:sp>
      <p:pic>
        <p:nvPicPr>
          <p:cNvPr id="7" name="Image 2" descr="preencoded.png"/>
          <p:cNvPicPr>
            <a:picLocks noChangeAspect="1"/>
          </p:cNvPicPr>
          <p:nvPr/>
        </p:nvPicPr>
        <p:blipFill>
          <a:blip r:embed="rId5"/>
          <a:stretch>
            <a:fillRect/>
          </a:stretch>
        </p:blipFill>
        <p:spPr>
          <a:xfrm>
            <a:off x="2509019" y="3059005"/>
            <a:ext cx="2062981" cy="509736"/>
          </a:xfrm>
          <a:prstGeom prst="rect">
            <a:avLst/>
          </a:prstGeom>
        </p:spPr>
      </p:pic>
      <p:sp>
        <p:nvSpPr>
          <p:cNvPr id="8" name="Text 3"/>
          <p:cNvSpPr/>
          <p:nvPr/>
        </p:nvSpPr>
        <p:spPr>
          <a:xfrm>
            <a:off x="2636415" y="3759838"/>
            <a:ext cx="1808188" cy="398264"/>
          </a:xfrm>
          <a:prstGeom prst="rect">
            <a:avLst/>
          </a:prstGeom>
          <a:noFill/>
          <a:ln/>
        </p:spPr>
        <p:txBody>
          <a:bodyPr wrap="square" lIns="0" tIns="0" rIns="0" bIns="0" rtlCol="0" anchor="t"/>
          <a:lstStyle/>
          <a:p>
            <a:pPr defTabSz="571500">
              <a:lnSpc>
                <a:spcPts val="1563"/>
              </a:lnSpc>
            </a:pPr>
            <a:r>
              <a:rPr lang="en-US" sz="2000" kern="1200" dirty="0">
                <a:solidFill>
                  <a:schemeClr val="tx1"/>
                </a:solidFill>
                <a:ea typeface="Montserrat" pitchFamily="34" charset="-122"/>
                <a:cs typeface="Montserrat" pitchFamily="34" charset="-120"/>
              </a:rPr>
              <a:t>Performance Improvement</a:t>
            </a:r>
            <a:endParaRPr lang="en-US" sz="2000" kern="1200" dirty="0">
              <a:solidFill>
                <a:schemeClr val="tx1"/>
              </a:solidFill>
              <a:ea typeface="+mn-ea"/>
              <a:cs typeface="+mn-cs"/>
            </a:endParaRPr>
          </a:p>
        </p:txBody>
      </p:sp>
      <p:sp>
        <p:nvSpPr>
          <p:cNvPr id="9" name="Text 4"/>
          <p:cNvSpPr/>
          <p:nvPr/>
        </p:nvSpPr>
        <p:spPr>
          <a:xfrm>
            <a:off x="2636415" y="4234525"/>
            <a:ext cx="1808188" cy="407789"/>
          </a:xfrm>
          <a:prstGeom prst="rect">
            <a:avLst/>
          </a:prstGeom>
          <a:noFill/>
          <a:ln/>
        </p:spPr>
        <p:txBody>
          <a:bodyPr wrap="square" lIns="0" tIns="0" rIns="0" bIns="0" rtlCol="0" anchor="t"/>
          <a:lstStyle/>
          <a:p>
            <a:pPr defTabSz="571500">
              <a:lnSpc>
                <a:spcPts val="1594"/>
              </a:lnSpc>
            </a:pPr>
            <a:r>
              <a:rPr lang="en-US" sz="1400" kern="1200" dirty="0">
                <a:solidFill>
                  <a:schemeClr val="tx1"/>
                </a:solidFill>
                <a:ea typeface="Heebo Light" pitchFamily="34" charset="-122"/>
                <a:cs typeface="Heebo Light" pitchFamily="34" charset="-120"/>
              </a:rPr>
              <a:t>Enhance accuracy and speed for real-time use.</a:t>
            </a:r>
            <a:endParaRPr lang="en-US" sz="1400" kern="1200" dirty="0">
              <a:solidFill>
                <a:schemeClr val="tx1"/>
              </a:solidFill>
              <a:ea typeface="+mn-ea"/>
              <a:cs typeface="+mn-cs"/>
            </a:endParaRPr>
          </a:p>
        </p:txBody>
      </p:sp>
      <p:pic>
        <p:nvPicPr>
          <p:cNvPr id="10" name="Image 3" descr="preencoded.png"/>
          <p:cNvPicPr>
            <a:picLocks noChangeAspect="1"/>
          </p:cNvPicPr>
          <p:nvPr/>
        </p:nvPicPr>
        <p:blipFill>
          <a:blip r:embed="rId6"/>
          <a:stretch>
            <a:fillRect/>
          </a:stretch>
        </p:blipFill>
        <p:spPr>
          <a:xfrm>
            <a:off x="4572000" y="3059005"/>
            <a:ext cx="2062981" cy="509736"/>
          </a:xfrm>
          <a:prstGeom prst="rect">
            <a:avLst/>
          </a:prstGeom>
        </p:spPr>
      </p:pic>
      <p:sp>
        <p:nvSpPr>
          <p:cNvPr id="11" name="Text 5"/>
          <p:cNvSpPr/>
          <p:nvPr/>
        </p:nvSpPr>
        <p:spPr>
          <a:xfrm>
            <a:off x="4699397" y="3759838"/>
            <a:ext cx="1808188" cy="398264"/>
          </a:xfrm>
          <a:prstGeom prst="rect">
            <a:avLst/>
          </a:prstGeom>
          <a:noFill/>
          <a:ln/>
        </p:spPr>
        <p:txBody>
          <a:bodyPr wrap="square" lIns="0" tIns="0" rIns="0" bIns="0" rtlCol="0" anchor="t"/>
          <a:lstStyle/>
          <a:p>
            <a:pPr defTabSz="571500">
              <a:lnSpc>
                <a:spcPts val="1563"/>
              </a:lnSpc>
            </a:pPr>
            <a:r>
              <a:rPr lang="en-US" sz="2000" kern="1200" dirty="0">
                <a:solidFill>
                  <a:schemeClr val="tx1"/>
                </a:solidFill>
                <a:ea typeface="Montserrat" pitchFamily="34" charset="-122"/>
                <a:cs typeface="Montserrat" pitchFamily="34" charset="-120"/>
              </a:rPr>
              <a:t>Benchmark Against Baselines</a:t>
            </a:r>
            <a:endParaRPr lang="en-US" sz="2000" kern="1200" dirty="0">
              <a:solidFill>
                <a:schemeClr val="tx1"/>
              </a:solidFill>
              <a:ea typeface="+mn-ea"/>
              <a:cs typeface="+mn-cs"/>
            </a:endParaRPr>
          </a:p>
        </p:txBody>
      </p:sp>
      <p:sp>
        <p:nvSpPr>
          <p:cNvPr id="12" name="Text 6"/>
          <p:cNvSpPr/>
          <p:nvPr/>
        </p:nvSpPr>
        <p:spPr>
          <a:xfrm>
            <a:off x="4699397" y="4234525"/>
            <a:ext cx="1808188" cy="407789"/>
          </a:xfrm>
          <a:prstGeom prst="rect">
            <a:avLst/>
          </a:prstGeom>
          <a:noFill/>
          <a:ln/>
        </p:spPr>
        <p:txBody>
          <a:bodyPr wrap="square" lIns="0" tIns="0" rIns="0" bIns="0" rtlCol="0" anchor="t"/>
          <a:lstStyle/>
          <a:p>
            <a:pPr defTabSz="571500">
              <a:lnSpc>
                <a:spcPts val="1594"/>
              </a:lnSpc>
            </a:pPr>
            <a:r>
              <a:rPr lang="en-US" sz="1400" kern="1200" dirty="0">
                <a:solidFill>
                  <a:schemeClr val="tx1"/>
                </a:solidFill>
                <a:ea typeface="Heebo Light" pitchFamily="34" charset="-122"/>
                <a:cs typeface="Heebo Light" pitchFamily="34" charset="-120"/>
              </a:rPr>
              <a:t>Compare with SVM, Random Forest, KNN.</a:t>
            </a:r>
            <a:endParaRPr lang="en-US" sz="1400" kern="1200" dirty="0">
              <a:solidFill>
                <a:schemeClr val="tx1"/>
              </a:solidFill>
              <a:ea typeface="+mn-ea"/>
              <a:cs typeface="+mn-cs"/>
            </a:endParaRPr>
          </a:p>
        </p:txBody>
      </p:sp>
      <p:pic>
        <p:nvPicPr>
          <p:cNvPr id="13" name="Image 4" descr="preencoded.png"/>
          <p:cNvPicPr>
            <a:picLocks noChangeAspect="1"/>
          </p:cNvPicPr>
          <p:nvPr/>
        </p:nvPicPr>
        <p:blipFill>
          <a:blip r:embed="rId7"/>
          <a:stretch>
            <a:fillRect/>
          </a:stretch>
        </p:blipFill>
        <p:spPr>
          <a:xfrm>
            <a:off x="6634981" y="3059005"/>
            <a:ext cx="2062981" cy="509736"/>
          </a:xfrm>
          <a:prstGeom prst="rect">
            <a:avLst/>
          </a:prstGeom>
        </p:spPr>
      </p:pic>
      <p:sp>
        <p:nvSpPr>
          <p:cNvPr id="14" name="Text 7"/>
          <p:cNvSpPr/>
          <p:nvPr/>
        </p:nvSpPr>
        <p:spPr>
          <a:xfrm>
            <a:off x="6762378" y="3759837"/>
            <a:ext cx="1593056" cy="199132"/>
          </a:xfrm>
          <a:prstGeom prst="rect">
            <a:avLst/>
          </a:prstGeom>
          <a:noFill/>
          <a:ln/>
        </p:spPr>
        <p:txBody>
          <a:bodyPr wrap="none" lIns="0" tIns="0" rIns="0" bIns="0" rtlCol="0" anchor="t"/>
          <a:lstStyle/>
          <a:p>
            <a:pPr defTabSz="571500">
              <a:lnSpc>
                <a:spcPts val="1563"/>
              </a:lnSpc>
            </a:pPr>
            <a:r>
              <a:rPr lang="en-US" sz="2000" kern="1200" dirty="0">
                <a:solidFill>
                  <a:schemeClr val="tx1"/>
                </a:solidFill>
                <a:ea typeface="Montserrat" pitchFamily="34" charset="-122"/>
                <a:cs typeface="Montserrat" pitchFamily="34" charset="-120"/>
              </a:rPr>
              <a:t>Signal Optimization</a:t>
            </a:r>
            <a:endParaRPr lang="en-US" sz="2000" kern="1200" dirty="0">
              <a:solidFill>
                <a:schemeClr val="tx1"/>
              </a:solidFill>
              <a:ea typeface="+mn-ea"/>
              <a:cs typeface="+mn-cs"/>
            </a:endParaRPr>
          </a:p>
        </p:txBody>
      </p:sp>
      <p:sp>
        <p:nvSpPr>
          <p:cNvPr id="15" name="Text 8"/>
          <p:cNvSpPr/>
          <p:nvPr/>
        </p:nvSpPr>
        <p:spPr>
          <a:xfrm>
            <a:off x="6762378" y="4035392"/>
            <a:ext cx="1808188" cy="407789"/>
          </a:xfrm>
          <a:prstGeom prst="rect">
            <a:avLst/>
          </a:prstGeom>
          <a:noFill/>
          <a:ln/>
        </p:spPr>
        <p:txBody>
          <a:bodyPr wrap="square" lIns="0" tIns="0" rIns="0" bIns="0" rtlCol="0" anchor="t"/>
          <a:lstStyle/>
          <a:p>
            <a:pPr defTabSz="571500">
              <a:lnSpc>
                <a:spcPts val="1594"/>
              </a:lnSpc>
            </a:pPr>
            <a:r>
              <a:rPr lang="en-US" sz="1400" kern="1200" dirty="0">
                <a:solidFill>
                  <a:schemeClr val="tx1"/>
                </a:solidFill>
                <a:ea typeface="Heebo Light" pitchFamily="34" charset="-122"/>
                <a:cs typeface="Heebo Light" pitchFamily="34" charset="-120"/>
              </a:rPr>
              <a:t>Optimize preprocessing to boost feature extraction.</a:t>
            </a:r>
            <a:endParaRPr lang="en-US" sz="1400" kern="1200" dirty="0">
              <a:solidFill>
                <a:schemeClr val="tx1"/>
              </a:solidFill>
              <a:ea typeface="+mn-ea"/>
              <a:cs typeface="+mn-cs"/>
            </a:endParaRPr>
          </a:p>
        </p:txBody>
      </p:sp>
      <p:sp>
        <p:nvSpPr>
          <p:cNvPr id="16" name="Text 9"/>
          <p:cNvSpPr/>
          <p:nvPr/>
        </p:nvSpPr>
        <p:spPr>
          <a:xfrm>
            <a:off x="446038" y="5039156"/>
            <a:ext cx="8251924" cy="407789"/>
          </a:xfrm>
          <a:prstGeom prst="rect">
            <a:avLst/>
          </a:prstGeom>
          <a:noFill/>
          <a:ln/>
        </p:spPr>
        <p:txBody>
          <a:bodyPr wrap="square" lIns="0" tIns="0" rIns="0" bIns="0" rtlCol="0" anchor="t"/>
          <a:lstStyle/>
          <a:p>
            <a:pPr marL="342900" indent="-342900" defTabSz="571500">
              <a:lnSpc>
                <a:spcPts val="1594"/>
              </a:lnSpc>
              <a:buFont typeface="Arial" panose="020B0604020202020204" pitchFamily="34" charset="0"/>
              <a:buChar char="•"/>
            </a:pPr>
            <a:r>
              <a:rPr lang="en-US" kern="1200" dirty="0">
                <a:solidFill>
                  <a:schemeClr val="tx1"/>
                </a:solidFill>
                <a:ea typeface="Heebo Light" pitchFamily="34" charset="-122"/>
                <a:cs typeface="Heebo Light" pitchFamily="34" charset="-120"/>
              </a:rPr>
              <a:t>This research seeks to create a highly effective drowsiness detection system.</a:t>
            </a:r>
            <a:br>
              <a:rPr lang="en-US" kern="1200" dirty="0">
                <a:solidFill>
                  <a:schemeClr val="tx1"/>
                </a:solidFill>
                <a:ea typeface="Heebo Light" pitchFamily="34" charset="-122"/>
                <a:cs typeface="Heebo Light" pitchFamily="34" charset="-120"/>
              </a:rPr>
            </a:br>
            <a:r>
              <a:rPr lang="en-US" kern="1200" dirty="0">
                <a:solidFill>
                  <a:schemeClr val="tx1"/>
                </a:solidFill>
                <a:ea typeface="Heebo Light" pitchFamily="34" charset="-122"/>
                <a:cs typeface="Heebo Light" pitchFamily="34" charset="-120"/>
              </a:rPr>
              <a:t> </a:t>
            </a:r>
          </a:p>
          <a:p>
            <a:pPr marL="342900" indent="-342900" defTabSz="571500">
              <a:lnSpc>
                <a:spcPts val="1594"/>
              </a:lnSpc>
              <a:buFont typeface="Arial" panose="020B0604020202020204" pitchFamily="34" charset="0"/>
              <a:buChar char="•"/>
            </a:pPr>
            <a:r>
              <a:rPr lang="en-US" kern="1200" dirty="0">
                <a:solidFill>
                  <a:schemeClr val="tx1"/>
                </a:solidFill>
                <a:ea typeface="Heebo Light" pitchFamily="34" charset="-122"/>
                <a:cs typeface="Heebo Light" pitchFamily="34" charset="-120"/>
              </a:rPr>
              <a:t>This is achieved by integrating advanced machine learning techniques with EEG signal processing.</a:t>
            </a:r>
            <a:endParaRPr lang="en-US" kern="1200" dirty="0">
              <a:solidFill>
                <a:schemeClr val="tx1"/>
              </a:solidFill>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2F05-4C87-8A51-06B6-3397FC9823E9}"/>
              </a:ext>
            </a:extLst>
          </p:cNvPr>
          <p:cNvSpPr>
            <a:spLocks noGrp="1"/>
          </p:cNvSpPr>
          <p:nvPr>
            <p:ph type="title"/>
          </p:nvPr>
        </p:nvSpPr>
        <p:spPr>
          <a:xfrm>
            <a:off x="311699" y="211618"/>
            <a:ext cx="8520600" cy="763500"/>
          </a:xfrm>
        </p:spPr>
        <p:txBody>
          <a:bodyPr>
            <a:noAutofit/>
          </a:bodyPr>
          <a:lstStyle/>
          <a:p>
            <a:r>
              <a:rPr lang="en-US" sz="3600" b="1" cap="none" dirty="0"/>
              <a:t>Objectives</a:t>
            </a:r>
            <a:br>
              <a:rPr lang="en-US" sz="3600" cap="none" dirty="0"/>
            </a:br>
            <a:endParaRPr lang="en-IN" sz="3600" cap="none" dirty="0"/>
          </a:p>
        </p:txBody>
      </p:sp>
      <p:graphicFrame>
        <p:nvGraphicFramePr>
          <p:cNvPr id="8" name="Diagram 7">
            <a:extLst>
              <a:ext uri="{FF2B5EF4-FFF2-40B4-BE49-F238E27FC236}">
                <a16:creationId xmlns:a16="http://schemas.microsoft.com/office/drawing/2014/main" id="{F095D535-3EF0-9AF1-95F9-AB268AFB779F}"/>
              </a:ext>
            </a:extLst>
          </p:cNvPr>
          <p:cNvGraphicFramePr/>
          <p:nvPr>
            <p:extLst>
              <p:ext uri="{D42A27DB-BD31-4B8C-83A1-F6EECF244321}">
                <p14:modId xmlns:p14="http://schemas.microsoft.com/office/powerpoint/2010/main" val="724534515"/>
              </p:ext>
            </p:extLst>
          </p:nvPr>
        </p:nvGraphicFramePr>
        <p:xfrm>
          <a:off x="311700" y="975118"/>
          <a:ext cx="8520599" cy="5062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710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4F3B-8CC7-2378-C96A-3941E8172D1E}"/>
              </a:ext>
            </a:extLst>
          </p:cNvPr>
          <p:cNvSpPr>
            <a:spLocks noGrp="1"/>
          </p:cNvSpPr>
          <p:nvPr>
            <p:ph type="title"/>
          </p:nvPr>
        </p:nvSpPr>
        <p:spPr>
          <a:xfrm>
            <a:off x="311700" y="260217"/>
            <a:ext cx="8520600" cy="763500"/>
          </a:xfrm>
        </p:spPr>
        <p:txBody>
          <a:bodyPr>
            <a:normAutofit/>
          </a:bodyPr>
          <a:lstStyle/>
          <a:p>
            <a:r>
              <a:rPr lang="en-IN" sz="3600" cap="none" dirty="0"/>
              <a:t>Implementations Of Objectives</a:t>
            </a:r>
          </a:p>
        </p:txBody>
      </p:sp>
      <p:graphicFrame>
        <p:nvGraphicFramePr>
          <p:cNvPr id="4" name="Diagram 3">
            <a:extLst>
              <a:ext uri="{FF2B5EF4-FFF2-40B4-BE49-F238E27FC236}">
                <a16:creationId xmlns:a16="http://schemas.microsoft.com/office/drawing/2014/main" id="{9F3FD945-ABC0-0AA7-C136-F1D5F3A3421D}"/>
              </a:ext>
            </a:extLst>
          </p:cNvPr>
          <p:cNvGraphicFramePr/>
          <p:nvPr>
            <p:extLst>
              <p:ext uri="{D42A27DB-BD31-4B8C-83A1-F6EECF244321}">
                <p14:modId xmlns:p14="http://schemas.microsoft.com/office/powerpoint/2010/main" val="3514202459"/>
              </p:ext>
            </p:extLst>
          </p:nvPr>
        </p:nvGraphicFramePr>
        <p:xfrm>
          <a:off x="529166" y="1023717"/>
          <a:ext cx="8085667" cy="4867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9352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3966" y="804483"/>
            <a:ext cx="5717530" cy="369614"/>
          </a:xfrm>
          <a:prstGeom prst="rect">
            <a:avLst/>
          </a:prstGeom>
          <a:noFill/>
          <a:ln/>
        </p:spPr>
        <p:txBody>
          <a:bodyPr wrap="none" lIns="0" tIns="0" rIns="0" bIns="0" rtlCol="0" anchor="t"/>
          <a:lstStyle/>
          <a:p>
            <a:pPr defTabSz="571500">
              <a:lnSpc>
                <a:spcPts val="2906"/>
              </a:lnSpc>
            </a:pPr>
            <a:r>
              <a:rPr lang="en-US" sz="3600" kern="1200" dirty="0">
                <a:solidFill>
                  <a:schemeClr val="tx1"/>
                </a:solidFill>
                <a:ea typeface="Montserrat" pitchFamily="34" charset="-122"/>
                <a:cs typeface="Montserrat" pitchFamily="34" charset="-120"/>
              </a:rPr>
              <a:t>Methodology and System Architecture</a:t>
            </a:r>
            <a:endParaRPr lang="en-US" sz="3600" kern="1200" dirty="0">
              <a:solidFill>
                <a:schemeClr val="tx1"/>
              </a:solidFill>
              <a:ea typeface="+mn-ea"/>
              <a:cs typeface="+mn-cs"/>
            </a:endParaRPr>
          </a:p>
        </p:txBody>
      </p:sp>
      <p:sp>
        <p:nvSpPr>
          <p:cNvPr id="4" name="Shape 1"/>
          <p:cNvSpPr/>
          <p:nvPr/>
        </p:nvSpPr>
        <p:spPr>
          <a:xfrm>
            <a:off x="272076" y="3240083"/>
            <a:ext cx="8316069" cy="14288"/>
          </a:xfrm>
          <a:prstGeom prst="roundRect">
            <a:avLst>
              <a:gd name="adj" fmla="val 347694"/>
            </a:avLst>
          </a:prstGeom>
          <a:solidFill>
            <a:srgbClr val="4A2C85"/>
          </a:solidFill>
          <a:ln/>
        </p:spPr>
      </p:sp>
      <p:sp>
        <p:nvSpPr>
          <p:cNvPr id="5" name="Shape 2"/>
          <p:cNvSpPr/>
          <p:nvPr/>
        </p:nvSpPr>
        <p:spPr>
          <a:xfrm>
            <a:off x="1892665" y="2826118"/>
            <a:ext cx="14288" cy="413966"/>
          </a:xfrm>
          <a:prstGeom prst="roundRect">
            <a:avLst>
              <a:gd name="adj" fmla="val 347694"/>
            </a:avLst>
          </a:prstGeom>
          <a:solidFill>
            <a:srgbClr val="4A2C85"/>
          </a:solidFill>
          <a:ln/>
        </p:spPr>
      </p:sp>
      <p:sp>
        <p:nvSpPr>
          <p:cNvPr id="6" name="Shape 3"/>
          <p:cNvSpPr/>
          <p:nvPr/>
        </p:nvSpPr>
        <p:spPr>
          <a:xfrm>
            <a:off x="1766756" y="3107031"/>
            <a:ext cx="266105" cy="266105"/>
          </a:xfrm>
          <a:prstGeom prst="roundRect">
            <a:avLst>
              <a:gd name="adj" fmla="val 18668"/>
            </a:avLst>
          </a:prstGeom>
          <a:solidFill>
            <a:srgbClr val="31136C"/>
          </a:solidFill>
          <a:ln w="7620">
            <a:solidFill>
              <a:srgbClr val="4A2C85"/>
            </a:solidFill>
            <a:prstDash val="solid"/>
          </a:ln>
        </p:spPr>
      </p:sp>
      <p:sp>
        <p:nvSpPr>
          <p:cNvPr id="7" name="Text 4"/>
          <p:cNvSpPr/>
          <p:nvPr/>
        </p:nvSpPr>
        <p:spPr>
          <a:xfrm>
            <a:off x="1867736" y="3151382"/>
            <a:ext cx="64071" cy="177403"/>
          </a:xfrm>
          <a:prstGeom prst="rect">
            <a:avLst/>
          </a:prstGeom>
          <a:noFill/>
          <a:ln/>
        </p:spPr>
        <p:txBody>
          <a:bodyPr wrap="none" lIns="0" tIns="0" rIns="0" bIns="0" rtlCol="0" anchor="t"/>
          <a:lstStyle/>
          <a:p>
            <a:pPr algn="ctr" defTabSz="571500">
              <a:lnSpc>
                <a:spcPts val="1375"/>
              </a:lnSpc>
            </a:pPr>
            <a:r>
              <a:rPr lang="en-US" kern="1200" dirty="0">
                <a:solidFill>
                  <a:schemeClr val="bg1"/>
                </a:solidFill>
                <a:ea typeface="Montserrat" pitchFamily="34" charset="-122"/>
                <a:cs typeface="Montserrat" pitchFamily="34" charset="-120"/>
              </a:rPr>
              <a:t>1</a:t>
            </a:r>
            <a:endParaRPr lang="en-US" kern="1200" dirty="0">
              <a:solidFill>
                <a:schemeClr val="bg1"/>
              </a:solidFill>
              <a:ea typeface="+mn-ea"/>
              <a:cs typeface="+mn-cs"/>
            </a:endParaRPr>
          </a:p>
        </p:txBody>
      </p:sp>
      <p:sp>
        <p:nvSpPr>
          <p:cNvPr id="8" name="Text 5"/>
          <p:cNvSpPr/>
          <p:nvPr/>
        </p:nvSpPr>
        <p:spPr>
          <a:xfrm>
            <a:off x="1160579" y="2263027"/>
            <a:ext cx="1478459" cy="184770"/>
          </a:xfrm>
          <a:prstGeom prst="rect">
            <a:avLst/>
          </a:prstGeom>
          <a:noFill/>
          <a:ln/>
        </p:spPr>
        <p:txBody>
          <a:bodyPr wrap="none" lIns="0" tIns="0" rIns="0" bIns="0" rtlCol="0" anchor="t"/>
          <a:lstStyle/>
          <a:p>
            <a:pPr algn="ctr" defTabSz="571500">
              <a:lnSpc>
                <a:spcPts val="1438"/>
              </a:lnSpc>
            </a:pPr>
            <a:r>
              <a:rPr lang="en-US" kern="1200" dirty="0">
                <a:solidFill>
                  <a:schemeClr val="tx1"/>
                </a:solidFill>
                <a:ea typeface="Montserrat" pitchFamily="34" charset="-122"/>
                <a:cs typeface="Montserrat" pitchFamily="34" charset="-120"/>
              </a:rPr>
              <a:t>Acquisition</a:t>
            </a:r>
            <a:endParaRPr lang="en-US" kern="1200" dirty="0">
              <a:solidFill>
                <a:schemeClr val="tx1"/>
              </a:solidFill>
              <a:ea typeface="+mn-ea"/>
              <a:cs typeface="+mn-cs"/>
            </a:endParaRPr>
          </a:p>
        </p:txBody>
      </p:sp>
      <p:sp>
        <p:nvSpPr>
          <p:cNvPr id="9" name="Text 6"/>
          <p:cNvSpPr/>
          <p:nvPr/>
        </p:nvSpPr>
        <p:spPr>
          <a:xfrm>
            <a:off x="390319" y="2518714"/>
            <a:ext cx="3018979" cy="189161"/>
          </a:xfrm>
          <a:prstGeom prst="rect">
            <a:avLst/>
          </a:prstGeom>
          <a:noFill/>
          <a:ln/>
        </p:spPr>
        <p:txBody>
          <a:bodyPr wrap="none" lIns="0" tIns="0" rIns="0" bIns="0" rtlCol="0" anchor="t"/>
          <a:lstStyle/>
          <a:p>
            <a:pPr algn="ctr" defTabSz="571500">
              <a:lnSpc>
                <a:spcPts val="1469"/>
              </a:lnSpc>
            </a:pPr>
            <a:r>
              <a:rPr lang="en-US" sz="1200" kern="1200" dirty="0">
                <a:solidFill>
                  <a:schemeClr val="tx1"/>
                </a:solidFill>
                <a:ea typeface="Heebo Light" pitchFamily="34" charset="-122"/>
                <a:cs typeface="Heebo Light" pitchFamily="34" charset="-120"/>
              </a:rPr>
              <a:t>EEG Signal Acquisition</a:t>
            </a:r>
            <a:endParaRPr lang="en-US" sz="1200" kern="1200" dirty="0">
              <a:solidFill>
                <a:schemeClr val="tx1"/>
              </a:solidFill>
              <a:ea typeface="+mn-ea"/>
              <a:cs typeface="+mn-cs"/>
            </a:endParaRPr>
          </a:p>
        </p:txBody>
      </p:sp>
      <p:sp>
        <p:nvSpPr>
          <p:cNvPr id="10" name="Shape 7"/>
          <p:cNvSpPr/>
          <p:nvPr/>
        </p:nvSpPr>
        <p:spPr>
          <a:xfrm>
            <a:off x="3579483" y="3240084"/>
            <a:ext cx="14288" cy="413966"/>
          </a:xfrm>
          <a:prstGeom prst="roundRect">
            <a:avLst>
              <a:gd name="adj" fmla="val 347694"/>
            </a:avLst>
          </a:prstGeom>
          <a:solidFill>
            <a:srgbClr val="4A2C85"/>
          </a:solidFill>
          <a:ln/>
        </p:spPr>
      </p:sp>
      <p:sp>
        <p:nvSpPr>
          <p:cNvPr id="11" name="Shape 8"/>
          <p:cNvSpPr/>
          <p:nvPr/>
        </p:nvSpPr>
        <p:spPr>
          <a:xfrm>
            <a:off x="3453574" y="3107031"/>
            <a:ext cx="266105" cy="266105"/>
          </a:xfrm>
          <a:prstGeom prst="roundRect">
            <a:avLst>
              <a:gd name="adj" fmla="val 18668"/>
            </a:avLst>
          </a:prstGeom>
          <a:solidFill>
            <a:srgbClr val="31136C"/>
          </a:solidFill>
          <a:ln w="7620">
            <a:solidFill>
              <a:srgbClr val="4A2C85"/>
            </a:solidFill>
            <a:prstDash val="solid"/>
          </a:ln>
        </p:spPr>
      </p:sp>
      <p:sp>
        <p:nvSpPr>
          <p:cNvPr id="12" name="Text 9"/>
          <p:cNvSpPr/>
          <p:nvPr/>
        </p:nvSpPr>
        <p:spPr>
          <a:xfrm>
            <a:off x="3536174" y="3151382"/>
            <a:ext cx="100831" cy="177403"/>
          </a:xfrm>
          <a:prstGeom prst="rect">
            <a:avLst/>
          </a:prstGeom>
          <a:noFill/>
          <a:ln/>
        </p:spPr>
        <p:txBody>
          <a:bodyPr wrap="none" lIns="0" tIns="0" rIns="0" bIns="0" rtlCol="0" anchor="t"/>
          <a:lstStyle/>
          <a:p>
            <a:pPr algn="ctr" defTabSz="571500">
              <a:lnSpc>
                <a:spcPts val="1375"/>
              </a:lnSpc>
            </a:pPr>
            <a:r>
              <a:rPr lang="en-US" kern="1200" dirty="0">
                <a:solidFill>
                  <a:schemeClr val="bg1"/>
                </a:solidFill>
                <a:ea typeface="Montserrat" pitchFamily="34" charset="-122"/>
                <a:cs typeface="Montserrat" pitchFamily="34" charset="-120"/>
              </a:rPr>
              <a:t>2</a:t>
            </a:r>
            <a:endParaRPr lang="en-US" kern="1200" dirty="0">
              <a:solidFill>
                <a:schemeClr val="bg1"/>
              </a:solidFill>
              <a:ea typeface="+mn-ea"/>
              <a:cs typeface="+mn-cs"/>
            </a:endParaRPr>
          </a:p>
        </p:txBody>
      </p:sp>
      <p:sp>
        <p:nvSpPr>
          <p:cNvPr id="13" name="Text 10"/>
          <p:cNvSpPr/>
          <p:nvPr/>
        </p:nvSpPr>
        <p:spPr>
          <a:xfrm>
            <a:off x="2847397" y="3772293"/>
            <a:ext cx="1478459" cy="184770"/>
          </a:xfrm>
          <a:prstGeom prst="rect">
            <a:avLst/>
          </a:prstGeom>
          <a:noFill/>
          <a:ln/>
        </p:spPr>
        <p:txBody>
          <a:bodyPr wrap="none" lIns="0" tIns="0" rIns="0" bIns="0" rtlCol="0" anchor="t"/>
          <a:lstStyle/>
          <a:p>
            <a:pPr algn="ctr" defTabSz="571500">
              <a:lnSpc>
                <a:spcPts val="1438"/>
              </a:lnSpc>
            </a:pPr>
            <a:r>
              <a:rPr lang="en-US" kern="1200" dirty="0">
                <a:solidFill>
                  <a:schemeClr val="tx1"/>
                </a:solidFill>
                <a:ea typeface="Montserrat" pitchFamily="34" charset="-122"/>
                <a:cs typeface="Montserrat" pitchFamily="34" charset="-120"/>
              </a:rPr>
              <a:t>Preprocessing</a:t>
            </a:r>
            <a:endParaRPr lang="en-US" kern="1200" dirty="0">
              <a:solidFill>
                <a:schemeClr val="tx1"/>
              </a:solidFill>
              <a:ea typeface="+mn-ea"/>
              <a:cs typeface="+mn-cs"/>
            </a:endParaRPr>
          </a:p>
        </p:txBody>
      </p:sp>
      <p:sp>
        <p:nvSpPr>
          <p:cNvPr id="14" name="Text 11"/>
          <p:cNvSpPr/>
          <p:nvPr/>
        </p:nvSpPr>
        <p:spPr>
          <a:xfrm>
            <a:off x="2077137" y="4027980"/>
            <a:ext cx="3018979" cy="378321"/>
          </a:xfrm>
          <a:prstGeom prst="rect">
            <a:avLst/>
          </a:prstGeom>
          <a:noFill/>
          <a:ln/>
        </p:spPr>
        <p:txBody>
          <a:bodyPr wrap="square" lIns="0" tIns="0" rIns="0" bIns="0" rtlCol="0" anchor="t"/>
          <a:lstStyle/>
          <a:p>
            <a:pPr algn="ctr" defTabSz="571500">
              <a:lnSpc>
                <a:spcPts val="1469"/>
              </a:lnSpc>
            </a:pPr>
            <a:r>
              <a:rPr lang="en-US" sz="1200" kern="1200" dirty="0">
                <a:solidFill>
                  <a:schemeClr val="tx1"/>
                </a:solidFill>
                <a:ea typeface="Heebo Light" pitchFamily="34" charset="-122"/>
                <a:cs typeface="Heebo Light" pitchFamily="34" charset="-120"/>
              </a:rPr>
              <a:t>Signal enhancement through noise filtering and artifact removal.</a:t>
            </a:r>
            <a:endParaRPr lang="en-US" sz="1200" kern="1200" dirty="0">
              <a:solidFill>
                <a:schemeClr val="tx1"/>
              </a:solidFill>
              <a:ea typeface="+mn-ea"/>
              <a:cs typeface="+mn-cs"/>
            </a:endParaRPr>
          </a:p>
        </p:txBody>
      </p:sp>
      <p:sp>
        <p:nvSpPr>
          <p:cNvPr id="15" name="Shape 12"/>
          <p:cNvSpPr/>
          <p:nvPr/>
        </p:nvSpPr>
        <p:spPr>
          <a:xfrm>
            <a:off x="5266375" y="2826118"/>
            <a:ext cx="14288" cy="413966"/>
          </a:xfrm>
          <a:prstGeom prst="roundRect">
            <a:avLst>
              <a:gd name="adj" fmla="val 347694"/>
            </a:avLst>
          </a:prstGeom>
          <a:solidFill>
            <a:srgbClr val="4A2C85"/>
          </a:solidFill>
          <a:ln/>
        </p:spPr>
      </p:sp>
      <p:sp>
        <p:nvSpPr>
          <p:cNvPr id="16" name="Shape 13"/>
          <p:cNvSpPr/>
          <p:nvPr/>
        </p:nvSpPr>
        <p:spPr>
          <a:xfrm>
            <a:off x="5140467" y="3107031"/>
            <a:ext cx="266105" cy="266105"/>
          </a:xfrm>
          <a:prstGeom prst="roundRect">
            <a:avLst>
              <a:gd name="adj" fmla="val 18668"/>
            </a:avLst>
          </a:prstGeom>
          <a:solidFill>
            <a:srgbClr val="31136C"/>
          </a:solidFill>
          <a:ln w="7620">
            <a:solidFill>
              <a:srgbClr val="4A2C85"/>
            </a:solidFill>
            <a:prstDash val="solid"/>
          </a:ln>
        </p:spPr>
      </p:sp>
      <p:sp>
        <p:nvSpPr>
          <p:cNvPr id="17" name="Text 14"/>
          <p:cNvSpPr/>
          <p:nvPr/>
        </p:nvSpPr>
        <p:spPr>
          <a:xfrm>
            <a:off x="5223438" y="3151382"/>
            <a:ext cx="100087" cy="177403"/>
          </a:xfrm>
          <a:prstGeom prst="rect">
            <a:avLst/>
          </a:prstGeom>
          <a:noFill/>
          <a:ln/>
        </p:spPr>
        <p:txBody>
          <a:bodyPr wrap="none" lIns="0" tIns="0" rIns="0" bIns="0" rtlCol="0" anchor="t"/>
          <a:lstStyle/>
          <a:p>
            <a:pPr algn="ctr" defTabSz="571500">
              <a:lnSpc>
                <a:spcPts val="1375"/>
              </a:lnSpc>
            </a:pPr>
            <a:r>
              <a:rPr lang="en-US" kern="1200" dirty="0">
                <a:solidFill>
                  <a:schemeClr val="bg1"/>
                </a:solidFill>
                <a:ea typeface="Montserrat" pitchFamily="34" charset="-122"/>
                <a:cs typeface="Montserrat" pitchFamily="34" charset="-120"/>
              </a:rPr>
              <a:t>3</a:t>
            </a:r>
            <a:endParaRPr lang="en-US" kern="1200" dirty="0">
              <a:solidFill>
                <a:schemeClr val="bg1"/>
              </a:solidFill>
              <a:ea typeface="+mn-ea"/>
              <a:cs typeface="+mn-cs"/>
            </a:endParaRPr>
          </a:p>
        </p:txBody>
      </p:sp>
      <p:sp>
        <p:nvSpPr>
          <p:cNvPr id="18" name="Text 15"/>
          <p:cNvSpPr/>
          <p:nvPr/>
        </p:nvSpPr>
        <p:spPr>
          <a:xfrm>
            <a:off x="4534289" y="2263027"/>
            <a:ext cx="1478459" cy="184770"/>
          </a:xfrm>
          <a:prstGeom prst="rect">
            <a:avLst/>
          </a:prstGeom>
          <a:noFill/>
          <a:ln/>
        </p:spPr>
        <p:txBody>
          <a:bodyPr wrap="none" lIns="0" tIns="0" rIns="0" bIns="0" rtlCol="0" anchor="t"/>
          <a:lstStyle/>
          <a:p>
            <a:pPr algn="ctr" defTabSz="571500">
              <a:lnSpc>
                <a:spcPts val="1438"/>
              </a:lnSpc>
            </a:pPr>
            <a:r>
              <a:rPr lang="en-US" kern="1200" dirty="0">
                <a:solidFill>
                  <a:schemeClr val="tx1"/>
                </a:solidFill>
                <a:ea typeface="Montserrat" pitchFamily="34" charset="-122"/>
                <a:cs typeface="Montserrat" pitchFamily="34" charset="-120"/>
              </a:rPr>
              <a:t>Extraction</a:t>
            </a:r>
            <a:endParaRPr lang="en-US" kern="1200" dirty="0">
              <a:solidFill>
                <a:schemeClr val="tx1"/>
              </a:solidFill>
              <a:ea typeface="+mn-ea"/>
              <a:cs typeface="+mn-cs"/>
            </a:endParaRPr>
          </a:p>
        </p:txBody>
      </p:sp>
      <p:sp>
        <p:nvSpPr>
          <p:cNvPr id="19" name="Text 16"/>
          <p:cNvSpPr/>
          <p:nvPr/>
        </p:nvSpPr>
        <p:spPr>
          <a:xfrm>
            <a:off x="3764030" y="2518714"/>
            <a:ext cx="3018979" cy="189161"/>
          </a:xfrm>
          <a:prstGeom prst="rect">
            <a:avLst/>
          </a:prstGeom>
          <a:noFill/>
          <a:ln/>
        </p:spPr>
        <p:txBody>
          <a:bodyPr wrap="none" lIns="0" tIns="0" rIns="0" bIns="0" rtlCol="0" anchor="t"/>
          <a:lstStyle/>
          <a:p>
            <a:pPr algn="ctr" defTabSz="571500">
              <a:lnSpc>
                <a:spcPts val="1469"/>
              </a:lnSpc>
            </a:pPr>
            <a:r>
              <a:rPr lang="en-US" sz="1200" kern="1200" dirty="0">
                <a:solidFill>
                  <a:schemeClr val="tx1"/>
                </a:solidFill>
                <a:ea typeface="Heebo Light" pitchFamily="34" charset="-122"/>
                <a:cs typeface="Heebo Light" pitchFamily="34" charset="-120"/>
              </a:rPr>
              <a:t>Feature Extraction</a:t>
            </a:r>
            <a:endParaRPr lang="en-US" sz="1200" kern="1200" dirty="0">
              <a:solidFill>
                <a:schemeClr val="tx1"/>
              </a:solidFill>
              <a:ea typeface="+mn-ea"/>
              <a:cs typeface="+mn-cs"/>
            </a:endParaRPr>
          </a:p>
        </p:txBody>
      </p:sp>
      <p:sp>
        <p:nvSpPr>
          <p:cNvPr id="20" name="Shape 17"/>
          <p:cNvSpPr/>
          <p:nvPr/>
        </p:nvSpPr>
        <p:spPr>
          <a:xfrm>
            <a:off x="6953193" y="3240084"/>
            <a:ext cx="14288" cy="413966"/>
          </a:xfrm>
          <a:prstGeom prst="roundRect">
            <a:avLst>
              <a:gd name="adj" fmla="val 347694"/>
            </a:avLst>
          </a:prstGeom>
          <a:solidFill>
            <a:srgbClr val="4A2C85"/>
          </a:solidFill>
          <a:ln/>
        </p:spPr>
      </p:sp>
      <p:sp>
        <p:nvSpPr>
          <p:cNvPr id="21" name="Shape 18"/>
          <p:cNvSpPr/>
          <p:nvPr/>
        </p:nvSpPr>
        <p:spPr>
          <a:xfrm>
            <a:off x="6827284" y="3107031"/>
            <a:ext cx="266105" cy="266105"/>
          </a:xfrm>
          <a:prstGeom prst="roundRect">
            <a:avLst>
              <a:gd name="adj" fmla="val 18668"/>
            </a:avLst>
          </a:prstGeom>
          <a:solidFill>
            <a:srgbClr val="31136C"/>
          </a:solidFill>
          <a:ln w="7620">
            <a:solidFill>
              <a:srgbClr val="4A2C85"/>
            </a:solidFill>
            <a:prstDash val="solid"/>
          </a:ln>
        </p:spPr>
      </p:sp>
      <p:sp>
        <p:nvSpPr>
          <p:cNvPr id="22" name="Text 19"/>
          <p:cNvSpPr/>
          <p:nvPr/>
        </p:nvSpPr>
        <p:spPr>
          <a:xfrm>
            <a:off x="6901699" y="3151382"/>
            <a:ext cx="117277" cy="177403"/>
          </a:xfrm>
          <a:prstGeom prst="rect">
            <a:avLst/>
          </a:prstGeom>
          <a:noFill/>
          <a:ln/>
        </p:spPr>
        <p:txBody>
          <a:bodyPr wrap="none" lIns="0" tIns="0" rIns="0" bIns="0" rtlCol="0" anchor="t"/>
          <a:lstStyle/>
          <a:p>
            <a:pPr algn="ctr" defTabSz="571500">
              <a:lnSpc>
                <a:spcPts val="1375"/>
              </a:lnSpc>
            </a:pPr>
            <a:r>
              <a:rPr lang="en-US" kern="1200" dirty="0">
                <a:solidFill>
                  <a:schemeClr val="bg1"/>
                </a:solidFill>
                <a:ea typeface="Montserrat" pitchFamily="34" charset="-122"/>
                <a:cs typeface="Montserrat" pitchFamily="34" charset="-120"/>
              </a:rPr>
              <a:t>4</a:t>
            </a:r>
            <a:endParaRPr lang="en-US" kern="1200" dirty="0">
              <a:solidFill>
                <a:schemeClr val="bg1"/>
              </a:solidFill>
              <a:ea typeface="+mn-ea"/>
              <a:cs typeface="+mn-cs"/>
            </a:endParaRPr>
          </a:p>
        </p:txBody>
      </p:sp>
      <p:sp>
        <p:nvSpPr>
          <p:cNvPr id="23" name="Text 20"/>
          <p:cNvSpPr/>
          <p:nvPr/>
        </p:nvSpPr>
        <p:spPr>
          <a:xfrm>
            <a:off x="6221107" y="3772293"/>
            <a:ext cx="1478459" cy="184770"/>
          </a:xfrm>
          <a:prstGeom prst="rect">
            <a:avLst/>
          </a:prstGeom>
          <a:noFill/>
          <a:ln/>
        </p:spPr>
        <p:txBody>
          <a:bodyPr wrap="none" lIns="0" tIns="0" rIns="0" bIns="0" rtlCol="0" anchor="t"/>
          <a:lstStyle/>
          <a:p>
            <a:pPr algn="ctr" defTabSz="571500">
              <a:lnSpc>
                <a:spcPts val="1438"/>
              </a:lnSpc>
            </a:pPr>
            <a:r>
              <a:rPr lang="en-US" kern="1200" dirty="0">
                <a:solidFill>
                  <a:schemeClr val="tx1"/>
                </a:solidFill>
                <a:ea typeface="Montserrat" pitchFamily="34" charset="-122"/>
                <a:cs typeface="Montserrat" pitchFamily="34" charset="-120"/>
              </a:rPr>
              <a:t>Classification</a:t>
            </a:r>
            <a:endParaRPr lang="en-US" kern="1200" dirty="0">
              <a:solidFill>
                <a:schemeClr val="tx1"/>
              </a:solidFill>
              <a:ea typeface="+mn-ea"/>
              <a:cs typeface="+mn-cs"/>
            </a:endParaRPr>
          </a:p>
        </p:txBody>
      </p:sp>
      <p:sp>
        <p:nvSpPr>
          <p:cNvPr id="24" name="Text 21"/>
          <p:cNvSpPr/>
          <p:nvPr/>
        </p:nvSpPr>
        <p:spPr>
          <a:xfrm>
            <a:off x="5450847" y="4027980"/>
            <a:ext cx="3018979" cy="189161"/>
          </a:xfrm>
          <a:prstGeom prst="rect">
            <a:avLst/>
          </a:prstGeom>
          <a:noFill/>
          <a:ln/>
        </p:spPr>
        <p:txBody>
          <a:bodyPr wrap="none" lIns="0" tIns="0" rIns="0" bIns="0" rtlCol="0" anchor="t"/>
          <a:lstStyle/>
          <a:p>
            <a:pPr algn="ctr" defTabSz="571500">
              <a:lnSpc>
                <a:spcPts val="1469"/>
              </a:lnSpc>
            </a:pPr>
            <a:r>
              <a:rPr lang="en-US" sz="1200" kern="1200" dirty="0">
                <a:solidFill>
                  <a:schemeClr val="tx1"/>
                </a:solidFill>
                <a:ea typeface="Heebo Light" pitchFamily="34" charset="-122"/>
                <a:cs typeface="Heebo Light" pitchFamily="34" charset="-120"/>
              </a:rPr>
              <a:t>Drowsiness classification via Fuzzy Logic and XGBoost.</a:t>
            </a:r>
            <a:endParaRPr lang="en-US" sz="1200" kern="1200" dirty="0">
              <a:solidFill>
                <a:schemeClr val="tx1"/>
              </a:solidFill>
              <a:ea typeface="+mn-ea"/>
              <a:cs typeface="+mn-cs"/>
            </a:endParaRPr>
          </a:p>
        </p:txBody>
      </p:sp>
      <p:sp>
        <p:nvSpPr>
          <p:cNvPr id="25" name="Text 22"/>
          <p:cNvSpPr/>
          <p:nvPr/>
        </p:nvSpPr>
        <p:spPr>
          <a:xfrm>
            <a:off x="413966" y="4859502"/>
            <a:ext cx="7642214" cy="460855"/>
          </a:xfrm>
          <a:prstGeom prst="rect">
            <a:avLst/>
          </a:prstGeom>
          <a:noFill/>
          <a:ln/>
        </p:spPr>
        <p:txBody>
          <a:bodyPr wrap="none" lIns="0" tIns="0" rIns="0" bIns="0" rtlCol="0" anchor="t"/>
          <a:lstStyle/>
          <a:p>
            <a:pPr defTabSz="571500">
              <a:lnSpc>
                <a:spcPts val="1469"/>
              </a:lnSpc>
            </a:pPr>
            <a:r>
              <a:rPr lang="en-US" sz="2000" kern="1200" dirty="0">
                <a:solidFill>
                  <a:schemeClr val="tx1"/>
                </a:solidFill>
                <a:ea typeface="Heebo Light" pitchFamily="34" charset="-122"/>
                <a:cs typeface="Heebo Light" pitchFamily="34" charset="-120"/>
              </a:rPr>
              <a:t>The architecture integrates Fuzzy Logic for handling uncertainty and XGBoost for </a:t>
            </a:r>
          </a:p>
          <a:p>
            <a:pPr defTabSz="571500">
              <a:lnSpc>
                <a:spcPts val="1469"/>
              </a:lnSpc>
            </a:pPr>
            <a:r>
              <a:rPr lang="en-US" sz="2000" kern="1200" dirty="0">
                <a:solidFill>
                  <a:schemeClr val="tx1"/>
                </a:solidFill>
                <a:ea typeface="Heebo Light" pitchFamily="34" charset="-122"/>
                <a:cs typeface="Heebo Light" pitchFamily="34" charset="-120"/>
              </a:rPr>
              <a:t>optimized classification. Comparative baselines ensure robustness.</a:t>
            </a:r>
            <a:endParaRPr lang="en-US" sz="2000" kern="1200" dirty="0">
              <a:solidFill>
                <a:schemeClr val="tx1"/>
              </a:solidFill>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46919" y="834777"/>
            <a:ext cx="2874243" cy="359271"/>
          </a:xfrm>
          <a:prstGeom prst="rect">
            <a:avLst/>
          </a:prstGeom>
          <a:noFill/>
          <a:ln/>
        </p:spPr>
        <p:txBody>
          <a:bodyPr wrap="none" lIns="0" tIns="0" rIns="0" bIns="0" rtlCol="0" anchor="t"/>
          <a:lstStyle/>
          <a:p>
            <a:pPr defTabSz="571500">
              <a:lnSpc>
                <a:spcPts val="2813"/>
              </a:lnSpc>
            </a:pPr>
            <a:r>
              <a:rPr lang="en-US" sz="3600" kern="1200" dirty="0">
                <a:solidFill>
                  <a:schemeClr val="tx1"/>
                </a:solidFill>
                <a:latin typeface="Montserrat" pitchFamily="34" charset="0"/>
                <a:ea typeface="Montserrat" pitchFamily="34" charset="-122"/>
                <a:cs typeface="Montserrat" pitchFamily="34" charset="-120"/>
              </a:rPr>
              <a:t>Methodology</a:t>
            </a:r>
            <a:endParaRPr lang="en-US" sz="3600" kern="1200" dirty="0">
              <a:solidFill>
                <a:schemeClr val="tx1"/>
              </a:solidFill>
              <a:latin typeface="Calibri" panose="020F0502020204030204"/>
              <a:ea typeface="+mn-ea"/>
              <a:cs typeface="+mn-cs"/>
            </a:endParaRPr>
          </a:p>
        </p:txBody>
      </p:sp>
      <p:sp>
        <p:nvSpPr>
          <p:cNvPr id="3" name="Shape 1"/>
          <p:cNvSpPr/>
          <p:nvPr/>
        </p:nvSpPr>
        <p:spPr>
          <a:xfrm>
            <a:off x="4564856" y="1763167"/>
            <a:ext cx="14288" cy="3920803"/>
          </a:xfrm>
          <a:prstGeom prst="roundRect">
            <a:avLst>
              <a:gd name="adj" fmla="val 337976"/>
            </a:avLst>
          </a:prstGeom>
          <a:solidFill>
            <a:srgbClr val="4A2C85"/>
          </a:solidFill>
          <a:ln/>
        </p:spPr>
      </p:sp>
      <p:sp>
        <p:nvSpPr>
          <p:cNvPr id="4" name="Shape 2"/>
          <p:cNvSpPr/>
          <p:nvPr/>
        </p:nvSpPr>
        <p:spPr>
          <a:xfrm>
            <a:off x="4054599" y="2014686"/>
            <a:ext cx="402357" cy="14288"/>
          </a:xfrm>
          <a:prstGeom prst="roundRect">
            <a:avLst>
              <a:gd name="adj" fmla="val 337976"/>
            </a:avLst>
          </a:prstGeom>
          <a:solidFill>
            <a:srgbClr val="4A2C85"/>
          </a:solidFill>
          <a:ln/>
        </p:spPr>
      </p:sp>
      <p:sp>
        <p:nvSpPr>
          <p:cNvPr id="5" name="Shape 3"/>
          <p:cNvSpPr/>
          <p:nvPr/>
        </p:nvSpPr>
        <p:spPr>
          <a:xfrm>
            <a:off x="4442669" y="1892499"/>
            <a:ext cx="258663" cy="258663"/>
          </a:xfrm>
          <a:prstGeom prst="roundRect">
            <a:avLst>
              <a:gd name="adj" fmla="val 18668"/>
            </a:avLst>
          </a:prstGeom>
          <a:solidFill>
            <a:srgbClr val="31136C"/>
          </a:solidFill>
          <a:ln w="7620">
            <a:solidFill>
              <a:srgbClr val="4A2C85"/>
            </a:solidFill>
            <a:prstDash val="solid"/>
          </a:ln>
        </p:spPr>
      </p:sp>
      <p:sp>
        <p:nvSpPr>
          <p:cNvPr id="6" name="Text 4"/>
          <p:cNvSpPr/>
          <p:nvPr/>
        </p:nvSpPr>
        <p:spPr>
          <a:xfrm>
            <a:off x="4540821" y="1935585"/>
            <a:ext cx="62284" cy="172492"/>
          </a:xfrm>
          <a:prstGeom prst="rect">
            <a:avLst/>
          </a:prstGeom>
          <a:noFill/>
          <a:ln/>
        </p:spPr>
        <p:txBody>
          <a:bodyPr wrap="none" lIns="0" tIns="0" rIns="0" bIns="0" rtlCol="0" anchor="t"/>
          <a:lstStyle/>
          <a:p>
            <a:pPr algn="ctr" defTabSz="571500">
              <a:lnSpc>
                <a:spcPts val="1344"/>
              </a:lnSpc>
            </a:pPr>
            <a:r>
              <a:rPr lang="en-US" sz="1600" kern="1200" dirty="0">
                <a:solidFill>
                  <a:schemeClr val="bg1"/>
                </a:solidFill>
                <a:latin typeface="Montserrat" pitchFamily="34" charset="0"/>
                <a:ea typeface="Montserrat" pitchFamily="34" charset="-122"/>
                <a:cs typeface="Montserrat" pitchFamily="34" charset="-120"/>
              </a:rPr>
              <a:t>1</a:t>
            </a:r>
            <a:endParaRPr lang="en-US" sz="1600" kern="1200" dirty="0">
              <a:solidFill>
                <a:schemeClr val="bg1"/>
              </a:solidFill>
              <a:latin typeface="Calibri" panose="020F0502020204030204"/>
              <a:ea typeface="+mn-ea"/>
              <a:cs typeface="+mn-cs"/>
            </a:endParaRPr>
          </a:p>
        </p:txBody>
      </p:sp>
      <p:sp>
        <p:nvSpPr>
          <p:cNvPr id="7" name="Text 5"/>
          <p:cNvSpPr/>
          <p:nvPr/>
        </p:nvSpPr>
        <p:spPr>
          <a:xfrm>
            <a:off x="1642765" y="1878136"/>
            <a:ext cx="2296939" cy="179561"/>
          </a:xfrm>
          <a:prstGeom prst="rect">
            <a:avLst/>
          </a:prstGeom>
          <a:noFill/>
          <a:ln/>
        </p:spPr>
        <p:txBody>
          <a:bodyPr wrap="none" lIns="0" tIns="0" rIns="0" bIns="0" rtlCol="0" anchor="t"/>
          <a:lstStyle/>
          <a:p>
            <a:pPr algn="r" defTabSz="571500">
              <a:lnSpc>
                <a:spcPts val="1406"/>
              </a:lnSpc>
            </a:pPr>
            <a:r>
              <a:rPr lang="en-US" sz="1800" kern="1200" dirty="0">
                <a:solidFill>
                  <a:schemeClr val="tx1"/>
                </a:solidFill>
                <a:latin typeface="Montserrat" pitchFamily="34" charset="0"/>
                <a:ea typeface="Montserrat" pitchFamily="34" charset="-122"/>
                <a:cs typeface="Montserrat" pitchFamily="34" charset="-120"/>
              </a:rPr>
              <a:t>Data Collection &amp; Preprocessing</a:t>
            </a:r>
            <a:endParaRPr lang="en-US" sz="1800" kern="1200" dirty="0">
              <a:solidFill>
                <a:schemeClr val="tx1"/>
              </a:solidFill>
              <a:latin typeface="Calibri" panose="020F0502020204030204"/>
              <a:ea typeface="+mn-ea"/>
              <a:cs typeface="+mn-cs"/>
            </a:endParaRPr>
          </a:p>
        </p:txBody>
      </p:sp>
      <p:sp>
        <p:nvSpPr>
          <p:cNvPr id="8" name="Text 6"/>
          <p:cNvSpPr/>
          <p:nvPr/>
        </p:nvSpPr>
        <p:spPr>
          <a:xfrm>
            <a:off x="402357" y="2126680"/>
            <a:ext cx="3537347" cy="183952"/>
          </a:xfrm>
          <a:prstGeom prst="rect">
            <a:avLst/>
          </a:prstGeom>
          <a:noFill/>
          <a:ln/>
        </p:spPr>
        <p:txBody>
          <a:bodyPr wrap="none" lIns="0" tIns="0" rIns="0" bIns="0" rtlCol="0" anchor="t"/>
          <a:lstStyle/>
          <a:p>
            <a:pPr marL="214313" indent="-214313" defTabSz="571500">
              <a:lnSpc>
                <a:spcPts val="1438"/>
              </a:lnSpc>
              <a:buSzPct val="100000"/>
              <a:buFontTx/>
              <a:buChar char="•"/>
            </a:pPr>
            <a:r>
              <a:rPr lang="en-US" sz="1100" kern="1200" dirty="0">
                <a:solidFill>
                  <a:schemeClr val="tx1"/>
                </a:solidFill>
                <a:latin typeface="Heebo Light" pitchFamily="34" charset="0"/>
                <a:ea typeface="Heebo Light" pitchFamily="34" charset="-122"/>
                <a:cs typeface="Heebo Light" pitchFamily="34" charset="-120"/>
              </a:rPr>
              <a:t>Utilized pre-processed EEG dataset from Kaggle</a:t>
            </a:r>
            <a:endParaRPr lang="en-US" sz="1100" kern="1200" dirty="0">
              <a:solidFill>
                <a:schemeClr val="tx1"/>
              </a:solidFill>
              <a:latin typeface="Calibri" panose="020F0502020204030204"/>
              <a:ea typeface="+mn-ea"/>
              <a:cs typeface="+mn-cs"/>
            </a:endParaRPr>
          </a:p>
        </p:txBody>
      </p:sp>
      <p:sp>
        <p:nvSpPr>
          <p:cNvPr id="9" name="Text 7"/>
          <p:cNvSpPr/>
          <p:nvPr/>
        </p:nvSpPr>
        <p:spPr>
          <a:xfrm>
            <a:off x="402357" y="2350815"/>
            <a:ext cx="3537347" cy="183952"/>
          </a:xfrm>
          <a:prstGeom prst="rect">
            <a:avLst/>
          </a:prstGeom>
          <a:noFill/>
          <a:ln/>
        </p:spPr>
        <p:txBody>
          <a:bodyPr wrap="none" lIns="0" tIns="0" rIns="0" bIns="0" rtlCol="0" anchor="t"/>
          <a:lstStyle/>
          <a:p>
            <a:pPr marL="214313" indent="-214313" defTabSz="571500">
              <a:lnSpc>
                <a:spcPts val="1438"/>
              </a:lnSpc>
              <a:buSzPct val="100000"/>
              <a:buFontTx/>
              <a:buChar char="•"/>
            </a:pPr>
            <a:r>
              <a:rPr lang="en-US" sz="1100" kern="1200" dirty="0">
                <a:solidFill>
                  <a:schemeClr val="tx1"/>
                </a:solidFill>
                <a:latin typeface="Heebo Light" pitchFamily="34" charset="0"/>
                <a:ea typeface="Heebo Light" pitchFamily="34" charset="-122"/>
                <a:cs typeface="Heebo Light" pitchFamily="34" charset="-120"/>
              </a:rPr>
              <a:t>Extracted key features (e.g., alpha, beta, theta waves)</a:t>
            </a:r>
            <a:endParaRPr lang="en-US" sz="1100" kern="1200" dirty="0">
              <a:solidFill>
                <a:schemeClr val="tx1"/>
              </a:solidFill>
              <a:latin typeface="Calibri" panose="020F0502020204030204"/>
              <a:ea typeface="+mn-ea"/>
              <a:cs typeface="+mn-cs"/>
            </a:endParaRPr>
          </a:p>
        </p:txBody>
      </p:sp>
      <p:sp>
        <p:nvSpPr>
          <p:cNvPr id="10" name="Shape 8"/>
          <p:cNvSpPr/>
          <p:nvPr/>
        </p:nvSpPr>
        <p:spPr>
          <a:xfrm>
            <a:off x="4687045" y="2589535"/>
            <a:ext cx="402357" cy="14288"/>
          </a:xfrm>
          <a:prstGeom prst="roundRect">
            <a:avLst>
              <a:gd name="adj" fmla="val 337976"/>
            </a:avLst>
          </a:prstGeom>
          <a:solidFill>
            <a:srgbClr val="4A2C85"/>
          </a:solidFill>
          <a:ln/>
        </p:spPr>
      </p:sp>
      <p:sp>
        <p:nvSpPr>
          <p:cNvPr id="11" name="Shape 9"/>
          <p:cNvSpPr/>
          <p:nvPr/>
        </p:nvSpPr>
        <p:spPr>
          <a:xfrm>
            <a:off x="4442669" y="2467347"/>
            <a:ext cx="258663" cy="258663"/>
          </a:xfrm>
          <a:prstGeom prst="roundRect">
            <a:avLst>
              <a:gd name="adj" fmla="val 18668"/>
            </a:avLst>
          </a:prstGeom>
          <a:solidFill>
            <a:srgbClr val="31136C"/>
          </a:solidFill>
          <a:ln w="7620">
            <a:solidFill>
              <a:srgbClr val="4A2C85"/>
            </a:solidFill>
            <a:prstDash val="solid"/>
          </a:ln>
        </p:spPr>
      </p:sp>
      <p:sp>
        <p:nvSpPr>
          <p:cNvPr id="12" name="Text 10"/>
          <p:cNvSpPr/>
          <p:nvPr/>
        </p:nvSpPr>
        <p:spPr>
          <a:xfrm>
            <a:off x="4522962" y="2510433"/>
            <a:ext cx="98003" cy="172492"/>
          </a:xfrm>
          <a:prstGeom prst="rect">
            <a:avLst/>
          </a:prstGeom>
          <a:noFill/>
          <a:ln/>
        </p:spPr>
        <p:txBody>
          <a:bodyPr wrap="none" lIns="0" tIns="0" rIns="0" bIns="0" rtlCol="0" anchor="t"/>
          <a:lstStyle/>
          <a:p>
            <a:pPr algn="ctr" defTabSz="571500">
              <a:lnSpc>
                <a:spcPts val="1344"/>
              </a:lnSpc>
            </a:pPr>
            <a:r>
              <a:rPr lang="en-US" sz="1600" kern="1200" dirty="0">
                <a:solidFill>
                  <a:schemeClr val="bg1"/>
                </a:solidFill>
                <a:latin typeface="Montserrat" pitchFamily="34" charset="0"/>
                <a:ea typeface="Montserrat" pitchFamily="34" charset="-122"/>
                <a:cs typeface="Montserrat" pitchFamily="34" charset="-120"/>
              </a:rPr>
              <a:t>2</a:t>
            </a:r>
            <a:endParaRPr lang="en-US" sz="1600" kern="1200" dirty="0">
              <a:solidFill>
                <a:schemeClr val="bg1"/>
              </a:solidFill>
              <a:latin typeface="Calibri" panose="020F0502020204030204"/>
              <a:ea typeface="+mn-ea"/>
              <a:cs typeface="+mn-cs"/>
            </a:endParaRPr>
          </a:p>
        </p:txBody>
      </p:sp>
      <p:sp>
        <p:nvSpPr>
          <p:cNvPr id="13" name="Text 11"/>
          <p:cNvSpPr/>
          <p:nvPr/>
        </p:nvSpPr>
        <p:spPr>
          <a:xfrm>
            <a:off x="5204297" y="2452985"/>
            <a:ext cx="1437084" cy="179561"/>
          </a:xfrm>
          <a:prstGeom prst="rect">
            <a:avLst/>
          </a:prstGeom>
          <a:noFill/>
          <a:ln/>
        </p:spPr>
        <p:txBody>
          <a:bodyPr wrap="none" lIns="0" tIns="0" rIns="0" bIns="0" rtlCol="0" anchor="t"/>
          <a:lstStyle/>
          <a:p>
            <a:pPr defTabSz="571500">
              <a:lnSpc>
                <a:spcPts val="1406"/>
              </a:lnSpc>
            </a:pPr>
            <a:r>
              <a:rPr lang="en-US" sz="1800" kern="1200" dirty="0">
                <a:solidFill>
                  <a:schemeClr val="tx1"/>
                </a:solidFill>
                <a:latin typeface="Montserrat" pitchFamily="34" charset="0"/>
                <a:ea typeface="Montserrat" pitchFamily="34" charset="-122"/>
                <a:cs typeface="Montserrat" pitchFamily="34" charset="-120"/>
              </a:rPr>
              <a:t>Optimization</a:t>
            </a:r>
            <a:endParaRPr lang="en-US" sz="1800" kern="1200" dirty="0">
              <a:solidFill>
                <a:schemeClr val="tx1"/>
              </a:solidFill>
              <a:latin typeface="Calibri" panose="020F0502020204030204"/>
              <a:ea typeface="+mn-ea"/>
              <a:cs typeface="+mn-cs"/>
            </a:endParaRPr>
          </a:p>
        </p:txBody>
      </p:sp>
      <p:sp>
        <p:nvSpPr>
          <p:cNvPr id="14" name="Text 12"/>
          <p:cNvSpPr/>
          <p:nvPr/>
        </p:nvSpPr>
        <p:spPr>
          <a:xfrm>
            <a:off x="5204297" y="2701529"/>
            <a:ext cx="3537347" cy="367903"/>
          </a:xfrm>
          <a:prstGeom prst="rect">
            <a:avLst/>
          </a:prstGeom>
          <a:noFill/>
          <a:ln/>
        </p:spPr>
        <p:txBody>
          <a:bodyPr wrap="square" lIns="0" tIns="0" rIns="0" bIns="0" rtlCol="0" anchor="t"/>
          <a:lstStyle/>
          <a:p>
            <a:pPr defTabSz="571500">
              <a:lnSpc>
                <a:spcPts val="1438"/>
              </a:lnSpc>
            </a:pPr>
            <a:r>
              <a:rPr lang="en-US" sz="1100" kern="1200" dirty="0">
                <a:solidFill>
                  <a:schemeClr val="tx1"/>
                </a:solidFill>
                <a:latin typeface="Heebo Light" pitchFamily="34" charset="0"/>
                <a:ea typeface="Heebo Light" pitchFamily="34" charset="-122"/>
                <a:cs typeface="Heebo Light" pitchFamily="34" charset="-120"/>
              </a:rPr>
              <a:t>Applied dimensionality reduction (PCA) and Tune hyperparameters for XGBoost model.</a:t>
            </a:r>
            <a:endParaRPr lang="en-US" sz="1100" kern="1200" dirty="0">
              <a:solidFill>
                <a:schemeClr val="tx1"/>
              </a:solidFill>
              <a:latin typeface="Calibri" panose="020F0502020204030204"/>
              <a:ea typeface="+mn-ea"/>
              <a:cs typeface="+mn-cs"/>
            </a:endParaRPr>
          </a:p>
        </p:txBody>
      </p:sp>
      <p:sp>
        <p:nvSpPr>
          <p:cNvPr id="15" name="Shape 13"/>
          <p:cNvSpPr/>
          <p:nvPr/>
        </p:nvSpPr>
        <p:spPr>
          <a:xfrm>
            <a:off x="4054599" y="3106861"/>
            <a:ext cx="402357" cy="14288"/>
          </a:xfrm>
          <a:prstGeom prst="roundRect">
            <a:avLst>
              <a:gd name="adj" fmla="val 337976"/>
            </a:avLst>
          </a:prstGeom>
          <a:solidFill>
            <a:srgbClr val="4A2C85"/>
          </a:solidFill>
          <a:ln/>
        </p:spPr>
      </p:sp>
      <p:sp>
        <p:nvSpPr>
          <p:cNvPr id="16" name="Shape 14"/>
          <p:cNvSpPr/>
          <p:nvPr/>
        </p:nvSpPr>
        <p:spPr>
          <a:xfrm>
            <a:off x="4442669" y="2984674"/>
            <a:ext cx="258663" cy="258663"/>
          </a:xfrm>
          <a:prstGeom prst="roundRect">
            <a:avLst>
              <a:gd name="adj" fmla="val 18668"/>
            </a:avLst>
          </a:prstGeom>
          <a:solidFill>
            <a:srgbClr val="31136C"/>
          </a:solidFill>
          <a:ln w="7620">
            <a:solidFill>
              <a:srgbClr val="4A2C85"/>
            </a:solidFill>
            <a:prstDash val="solid"/>
          </a:ln>
        </p:spPr>
      </p:sp>
      <p:sp>
        <p:nvSpPr>
          <p:cNvPr id="17" name="Text 15"/>
          <p:cNvSpPr/>
          <p:nvPr/>
        </p:nvSpPr>
        <p:spPr>
          <a:xfrm>
            <a:off x="4523334" y="3027760"/>
            <a:ext cx="97259" cy="172492"/>
          </a:xfrm>
          <a:prstGeom prst="rect">
            <a:avLst/>
          </a:prstGeom>
          <a:noFill/>
          <a:ln/>
        </p:spPr>
        <p:txBody>
          <a:bodyPr wrap="none" lIns="0" tIns="0" rIns="0" bIns="0" rtlCol="0" anchor="t"/>
          <a:lstStyle/>
          <a:p>
            <a:pPr algn="ctr" defTabSz="571500">
              <a:lnSpc>
                <a:spcPts val="1344"/>
              </a:lnSpc>
            </a:pPr>
            <a:r>
              <a:rPr lang="en-US" sz="1600" kern="1200" dirty="0">
                <a:solidFill>
                  <a:schemeClr val="bg1"/>
                </a:solidFill>
                <a:latin typeface="Montserrat" pitchFamily="34" charset="0"/>
                <a:ea typeface="Montserrat" pitchFamily="34" charset="-122"/>
                <a:cs typeface="Montserrat" pitchFamily="34" charset="-120"/>
              </a:rPr>
              <a:t>3</a:t>
            </a:r>
            <a:endParaRPr lang="en-US" sz="1600" kern="1200" dirty="0">
              <a:solidFill>
                <a:schemeClr val="bg1"/>
              </a:solidFill>
              <a:latin typeface="Calibri" panose="020F0502020204030204"/>
              <a:ea typeface="+mn-ea"/>
              <a:cs typeface="+mn-cs"/>
            </a:endParaRPr>
          </a:p>
        </p:txBody>
      </p:sp>
      <p:sp>
        <p:nvSpPr>
          <p:cNvPr id="18" name="Text 16"/>
          <p:cNvSpPr/>
          <p:nvPr/>
        </p:nvSpPr>
        <p:spPr>
          <a:xfrm>
            <a:off x="2502620" y="2970312"/>
            <a:ext cx="1437084" cy="179561"/>
          </a:xfrm>
          <a:prstGeom prst="rect">
            <a:avLst/>
          </a:prstGeom>
          <a:noFill/>
          <a:ln/>
        </p:spPr>
        <p:txBody>
          <a:bodyPr wrap="none" lIns="0" tIns="0" rIns="0" bIns="0" rtlCol="0" anchor="t"/>
          <a:lstStyle/>
          <a:p>
            <a:pPr algn="r" defTabSz="571500">
              <a:lnSpc>
                <a:spcPts val="1406"/>
              </a:lnSpc>
            </a:pPr>
            <a:r>
              <a:rPr lang="en-US" sz="1800" kern="1200" dirty="0">
                <a:solidFill>
                  <a:schemeClr val="tx1"/>
                </a:solidFill>
                <a:latin typeface="Montserrat" pitchFamily="34" charset="0"/>
                <a:ea typeface="Montserrat" pitchFamily="34" charset="-122"/>
                <a:cs typeface="Montserrat" pitchFamily="34" charset="-120"/>
              </a:rPr>
              <a:t>Model Selection</a:t>
            </a:r>
            <a:endParaRPr lang="en-US" sz="1800" kern="1200" dirty="0">
              <a:solidFill>
                <a:schemeClr val="tx1"/>
              </a:solidFill>
              <a:latin typeface="Calibri" panose="020F0502020204030204"/>
              <a:ea typeface="+mn-ea"/>
              <a:cs typeface="+mn-cs"/>
            </a:endParaRPr>
          </a:p>
        </p:txBody>
      </p:sp>
      <p:sp>
        <p:nvSpPr>
          <p:cNvPr id="19" name="Text 17"/>
          <p:cNvSpPr/>
          <p:nvPr/>
        </p:nvSpPr>
        <p:spPr>
          <a:xfrm>
            <a:off x="402357" y="3218855"/>
            <a:ext cx="3537347" cy="551855"/>
          </a:xfrm>
          <a:prstGeom prst="rect">
            <a:avLst/>
          </a:prstGeom>
          <a:noFill/>
          <a:ln/>
        </p:spPr>
        <p:txBody>
          <a:bodyPr wrap="square" lIns="0" tIns="0" rIns="0" bIns="0" rtlCol="0" anchor="t"/>
          <a:lstStyle/>
          <a:p>
            <a:pPr algn="r" defTabSz="571500">
              <a:lnSpc>
                <a:spcPts val="1438"/>
              </a:lnSpc>
            </a:pPr>
            <a:r>
              <a:rPr lang="en-US" sz="1100" kern="1200" dirty="0">
                <a:solidFill>
                  <a:schemeClr val="tx1"/>
                </a:solidFill>
                <a:latin typeface="Heebo Light" pitchFamily="34" charset="0"/>
                <a:ea typeface="Heebo Light" pitchFamily="34" charset="-122"/>
                <a:cs typeface="Heebo Light" pitchFamily="34" charset="-120"/>
              </a:rPr>
              <a:t>Trained traditional machine learning models (SVM, Random Forest, Extra Trees Classifier, Gradient Boosting Classifier, AdaBoost Classifier).</a:t>
            </a:r>
            <a:endParaRPr lang="en-US" sz="1100" kern="1200" dirty="0">
              <a:solidFill>
                <a:schemeClr val="tx1"/>
              </a:solidFill>
              <a:latin typeface="Calibri" panose="020F0502020204030204"/>
              <a:ea typeface="+mn-ea"/>
              <a:cs typeface="+mn-cs"/>
            </a:endParaRPr>
          </a:p>
        </p:txBody>
      </p:sp>
      <p:sp>
        <p:nvSpPr>
          <p:cNvPr id="20" name="Shape 18"/>
          <p:cNvSpPr/>
          <p:nvPr/>
        </p:nvSpPr>
        <p:spPr>
          <a:xfrm>
            <a:off x="4687045" y="3679477"/>
            <a:ext cx="402357" cy="14288"/>
          </a:xfrm>
          <a:prstGeom prst="roundRect">
            <a:avLst>
              <a:gd name="adj" fmla="val 337976"/>
            </a:avLst>
          </a:prstGeom>
          <a:solidFill>
            <a:srgbClr val="4A2C85"/>
          </a:solidFill>
          <a:ln/>
        </p:spPr>
      </p:sp>
      <p:sp>
        <p:nvSpPr>
          <p:cNvPr id="21" name="Shape 19"/>
          <p:cNvSpPr/>
          <p:nvPr/>
        </p:nvSpPr>
        <p:spPr>
          <a:xfrm>
            <a:off x="4442669" y="3557290"/>
            <a:ext cx="258663" cy="258663"/>
          </a:xfrm>
          <a:prstGeom prst="roundRect">
            <a:avLst>
              <a:gd name="adj" fmla="val 18668"/>
            </a:avLst>
          </a:prstGeom>
          <a:solidFill>
            <a:srgbClr val="31136C"/>
          </a:solidFill>
          <a:ln w="7620">
            <a:solidFill>
              <a:srgbClr val="4A2C85"/>
            </a:solidFill>
            <a:prstDash val="solid"/>
          </a:ln>
        </p:spPr>
      </p:sp>
      <p:sp>
        <p:nvSpPr>
          <p:cNvPr id="22" name="Text 20"/>
          <p:cNvSpPr/>
          <p:nvPr/>
        </p:nvSpPr>
        <p:spPr>
          <a:xfrm>
            <a:off x="4514999" y="3600376"/>
            <a:ext cx="114003" cy="172492"/>
          </a:xfrm>
          <a:prstGeom prst="rect">
            <a:avLst/>
          </a:prstGeom>
          <a:noFill/>
          <a:ln/>
        </p:spPr>
        <p:txBody>
          <a:bodyPr wrap="none" lIns="0" tIns="0" rIns="0" bIns="0" rtlCol="0" anchor="t"/>
          <a:lstStyle/>
          <a:p>
            <a:pPr algn="ctr" defTabSz="571500">
              <a:lnSpc>
                <a:spcPts val="1344"/>
              </a:lnSpc>
            </a:pPr>
            <a:r>
              <a:rPr lang="en-US" sz="1600" kern="1200" dirty="0">
                <a:solidFill>
                  <a:schemeClr val="bg1"/>
                </a:solidFill>
                <a:latin typeface="Montserrat" pitchFamily="34" charset="0"/>
                <a:ea typeface="Montserrat" pitchFamily="34" charset="-122"/>
                <a:cs typeface="Montserrat" pitchFamily="34" charset="-120"/>
              </a:rPr>
              <a:t>4</a:t>
            </a:r>
            <a:endParaRPr lang="en-US" sz="1600" kern="1200" dirty="0">
              <a:solidFill>
                <a:schemeClr val="bg1"/>
              </a:solidFill>
              <a:latin typeface="Calibri" panose="020F0502020204030204"/>
              <a:ea typeface="+mn-ea"/>
              <a:cs typeface="+mn-cs"/>
            </a:endParaRPr>
          </a:p>
        </p:txBody>
      </p:sp>
      <p:sp>
        <p:nvSpPr>
          <p:cNvPr id="23" name="Text 21"/>
          <p:cNvSpPr/>
          <p:nvPr/>
        </p:nvSpPr>
        <p:spPr>
          <a:xfrm>
            <a:off x="5204296" y="3542928"/>
            <a:ext cx="1996604" cy="179561"/>
          </a:xfrm>
          <a:prstGeom prst="rect">
            <a:avLst/>
          </a:prstGeom>
          <a:noFill/>
          <a:ln/>
        </p:spPr>
        <p:txBody>
          <a:bodyPr wrap="none" lIns="0" tIns="0" rIns="0" bIns="0" rtlCol="0" anchor="t"/>
          <a:lstStyle/>
          <a:p>
            <a:pPr defTabSz="571500">
              <a:lnSpc>
                <a:spcPts val="1406"/>
              </a:lnSpc>
            </a:pPr>
            <a:r>
              <a:rPr lang="en-US" sz="1800" kern="1200" dirty="0">
                <a:solidFill>
                  <a:schemeClr val="tx1"/>
                </a:solidFill>
                <a:latin typeface="Montserrat" pitchFamily="34" charset="0"/>
                <a:ea typeface="Montserrat" pitchFamily="34" charset="-122"/>
                <a:cs typeface="Montserrat" pitchFamily="34" charset="-120"/>
              </a:rPr>
              <a:t>Hybrid Model Development</a:t>
            </a:r>
            <a:endParaRPr lang="en-US" sz="1800" kern="1200" dirty="0">
              <a:solidFill>
                <a:schemeClr val="tx1"/>
              </a:solidFill>
              <a:latin typeface="Calibri" panose="020F0502020204030204"/>
              <a:ea typeface="+mn-ea"/>
              <a:cs typeface="+mn-cs"/>
            </a:endParaRPr>
          </a:p>
        </p:txBody>
      </p:sp>
      <p:sp>
        <p:nvSpPr>
          <p:cNvPr id="24" name="Text 22"/>
          <p:cNvSpPr/>
          <p:nvPr/>
        </p:nvSpPr>
        <p:spPr>
          <a:xfrm>
            <a:off x="5204297" y="3791471"/>
            <a:ext cx="3537347" cy="183952"/>
          </a:xfrm>
          <a:prstGeom prst="rect">
            <a:avLst/>
          </a:prstGeom>
          <a:noFill/>
          <a:ln/>
        </p:spPr>
        <p:txBody>
          <a:bodyPr wrap="none" lIns="0" tIns="0" rIns="0" bIns="0" rtlCol="0" anchor="t"/>
          <a:lstStyle/>
          <a:p>
            <a:pPr marL="214313" indent="-214313" defTabSz="571500">
              <a:lnSpc>
                <a:spcPts val="1438"/>
              </a:lnSpc>
              <a:buSzPct val="100000"/>
              <a:buFontTx/>
              <a:buChar char="•"/>
            </a:pPr>
            <a:r>
              <a:rPr lang="en-US" sz="1100" kern="1200" dirty="0">
                <a:solidFill>
                  <a:schemeClr val="tx1"/>
                </a:solidFill>
                <a:latin typeface="Heebo Light" pitchFamily="34" charset="0"/>
                <a:ea typeface="Heebo Light" pitchFamily="34" charset="-122"/>
                <a:cs typeface="Heebo Light" pitchFamily="34" charset="-120"/>
              </a:rPr>
              <a:t>Developed a fuzzy logic to manage uncertainty</a:t>
            </a:r>
            <a:endParaRPr lang="en-US" sz="1100" kern="1200" dirty="0">
              <a:solidFill>
                <a:schemeClr val="tx1"/>
              </a:solidFill>
              <a:latin typeface="Calibri" panose="020F0502020204030204"/>
              <a:ea typeface="+mn-ea"/>
              <a:cs typeface="+mn-cs"/>
            </a:endParaRPr>
          </a:p>
        </p:txBody>
      </p:sp>
      <p:sp>
        <p:nvSpPr>
          <p:cNvPr id="25" name="Text 23"/>
          <p:cNvSpPr/>
          <p:nvPr/>
        </p:nvSpPr>
        <p:spPr>
          <a:xfrm>
            <a:off x="5204297" y="4015607"/>
            <a:ext cx="3537347" cy="183952"/>
          </a:xfrm>
          <a:prstGeom prst="rect">
            <a:avLst/>
          </a:prstGeom>
          <a:noFill/>
          <a:ln/>
        </p:spPr>
        <p:txBody>
          <a:bodyPr wrap="none" lIns="0" tIns="0" rIns="0" bIns="0" rtlCol="0" anchor="t"/>
          <a:lstStyle/>
          <a:p>
            <a:pPr marL="214313" indent="-214313" defTabSz="571500">
              <a:lnSpc>
                <a:spcPts val="1438"/>
              </a:lnSpc>
              <a:buSzPct val="100000"/>
              <a:buFontTx/>
              <a:buChar char="•"/>
            </a:pPr>
            <a:r>
              <a:rPr lang="en-US" sz="1100" kern="1200" dirty="0">
                <a:solidFill>
                  <a:schemeClr val="tx1"/>
                </a:solidFill>
                <a:latin typeface="Heebo Light" pitchFamily="34" charset="0"/>
                <a:ea typeface="Heebo Light" pitchFamily="34" charset="-122"/>
                <a:cs typeface="Heebo Light" pitchFamily="34" charset="-120"/>
              </a:rPr>
              <a:t>Combined fuzzy logic with XGBoost model</a:t>
            </a:r>
            <a:endParaRPr lang="en-US" sz="1100" kern="1200" dirty="0">
              <a:solidFill>
                <a:schemeClr val="tx1"/>
              </a:solidFill>
              <a:latin typeface="Calibri" panose="020F0502020204030204"/>
              <a:ea typeface="+mn-ea"/>
              <a:cs typeface="+mn-cs"/>
            </a:endParaRPr>
          </a:p>
        </p:txBody>
      </p:sp>
      <p:sp>
        <p:nvSpPr>
          <p:cNvPr id="26" name="Text 24"/>
          <p:cNvSpPr/>
          <p:nvPr/>
        </p:nvSpPr>
        <p:spPr>
          <a:xfrm>
            <a:off x="5204297" y="4239742"/>
            <a:ext cx="3537347" cy="183952"/>
          </a:xfrm>
          <a:prstGeom prst="rect">
            <a:avLst/>
          </a:prstGeom>
          <a:noFill/>
          <a:ln/>
        </p:spPr>
        <p:txBody>
          <a:bodyPr wrap="none" lIns="0" tIns="0" rIns="0" bIns="0" rtlCol="0" anchor="t"/>
          <a:lstStyle/>
          <a:p>
            <a:pPr marL="214313" indent="-214313" defTabSz="571500">
              <a:lnSpc>
                <a:spcPts val="1438"/>
              </a:lnSpc>
              <a:buSzPct val="100000"/>
              <a:buFontTx/>
              <a:buChar char="•"/>
            </a:pPr>
            <a:r>
              <a:rPr lang="en-US" sz="1100" kern="1200" dirty="0">
                <a:solidFill>
                  <a:schemeClr val="tx1"/>
                </a:solidFill>
                <a:latin typeface="Heebo Light" pitchFamily="34" charset="0"/>
                <a:ea typeface="Heebo Light" pitchFamily="34" charset="-122"/>
                <a:cs typeface="Heebo Light" pitchFamily="34" charset="-120"/>
              </a:rPr>
              <a:t>Balance accuracy and inference time</a:t>
            </a:r>
            <a:endParaRPr lang="en-US" sz="1100" kern="1200" dirty="0">
              <a:solidFill>
                <a:schemeClr val="tx1"/>
              </a:solidFill>
              <a:latin typeface="Calibri" panose="020F0502020204030204"/>
              <a:ea typeface="+mn-ea"/>
              <a:cs typeface="+mn-cs"/>
            </a:endParaRPr>
          </a:p>
        </p:txBody>
      </p:sp>
      <p:sp>
        <p:nvSpPr>
          <p:cNvPr id="27" name="Shape 25"/>
          <p:cNvSpPr/>
          <p:nvPr/>
        </p:nvSpPr>
        <p:spPr>
          <a:xfrm>
            <a:off x="4054599" y="4292277"/>
            <a:ext cx="402357" cy="14288"/>
          </a:xfrm>
          <a:prstGeom prst="roundRect">
            <a:avLst>
              <a:gd name="adj" fmla="val 337976"/>
            </a:avLst>
          </a:prstGeom>
          <a:solidFill>
            <a:srgbClr val="4A2C85"/>
          </a:solidFill>
          <a:ln/>
        </p:spPr>
      </p:sp>
      <p:sp>
        <p:nvSpPr>
          <p:cNvPr id="28" name="Shape 26"/>
          <p:cNvSpPr/>
          <p:nvPr/>
        </p:nvSpPr>
        <p:spPr>
          <a:xfrm>
            <a:off x="4442669" y="4170090"/>
            <a:ext cx="258663" cy="258663"/>
          </a:xfrm>
          <a:prstGeom prst="roundRect">
            <a:avLst>
              <a:gd name="adj" fmla="val 18668"/>
            </a:avLst>
          </a:prstGeom>
          <a:solidFill>
            <a:srgbClr val="31136C"/>
          </a:solidFill>
          <a:ln w="7620">
            <a:solidFill>
              <a:srgbClr val="4A2C85"/>
            </a:solidFill>
            <a:prstDash val="solid"/>
          </a:ln>
        </p:spPr>
      </p:sp>
      <p:sp>
        <p:nvSpPr>
          <p:cNvPr id="29" name="Text 27"/>
          <p:cNvSpPr/>
          <p:nvPr/>
        </p:nvSpPr>
        <p:spPr>
          <a:xfrm>
            <a:off x="4523185" y="4213176"/>
            <a:ext cx="97631" cy="172492"/>
          </a:xfrm>
          <a:prstGeom prst="rect">
            <a:avLst/>
          </a:prstGeom>
          <a:noFill/>
          <a:ln/>
        </p:spPr>
        <p:txBody>
          <a:bodyPr wrap="none" lIns="0" tIns="0" rIns="0" bIns="0" rtlCol="0" anchor="t"/>
          <a:lstStyle/>
          <a:p>
            <a:pPr algn="ctr" defTabSz="571500">
              <a:lnSpc>
                <a:spcPts val="1344"/>
              </a:lnSpc>
            </a:pPr>
            <a:r>
              <a:rPr lang="en-US" sz="1600" kern="1200" dirty="0">
                <a:solidFill>
                  <a:schemeClr val="bg1"/>
                </a:solidFill>
                <a:latin typeface="Montserrat" pitchFamily="34" charset="0"/>
                <a:ea typeface="Montserrat" pitchFamily="34" charset="-122"/>
                <a:cs typeface="Montserrat" pitchFamily="34" charset="-120"/>
              </a:rPr>
              <a:t>5</a:t>
            </a:r>
            <a:endParaRPr lang="en-US" sz="1600" kern="1200" dirty="0">
              <a:solidFill>
                <a:schemeClr val="bg1"/>
              </a:solidFill>
              <a:latin typeface="Calibri" panose="020F0502020204030204"/>
              <a:ea typeface="+mn-ea"/>
              <a:cs typeface="+mn-cs"/>
            </a:endParaRPr>
          </a:p>
        </p:txBody>
      </p:sp>
      <p:sp>
        <p:nvSpPr>
          <p:cNvPr id="30" name="Text 28"/>
          <p:cNvSpPr/>
          <p:nvPr/>
        </p:nvSpPr>
        <p:spPr>
          <a:xfrm>
            <a:off x="2502620" y="4155728"/>
            <a:ext cx="1437084" cy="179561"/>
          </a:xfrm>
          <a:prstGeom prst="rect">
            <a:avLst/>
          </a:prstGeom>
          <a:noFill/>
          <a:ln/>
        </p:spPr>
        <p:txBody>
          <a:bodyPr wrap="none" lIns="0" tIns="0" rIns="0" bIns="0" rtlCol="0" anchor="t"/>
          <a:lstStyle/>
          <a:p>
            <a:pPr algn="r" defTabSz="571500">
              <a:lnSpc>
                <a:spcPts val="1406"/>
              </a:lnSpc>
            </a:pPr>
            <a:r>
              <a:rPr lang="en-US" sz="1800" kern="1200" dirty="0">
                <a:solidFill>
                  <a:schemeClr val="tx1"/>
                </a:solidFill>
                <a:latin typeface="Montserrat" pitchFamily="34" charset="0"/>
                <a:ea typeface="Montserrat" pitchFamily="34" charset="-122"/>
                <a:cs typeface="Montserrat" pitchFamily="34" charset="-120"/>
              </a:rPr>
              <a:t>Model Evaluation</a:t>
            </a:r>
            <a:endParaRPr lang="en-US" sz="1800" kern="1200" dirty="0">
              <a:solidFill>
                <a:schemeClr val="tx1"/>
              </a:solidFill>
              <a:latin typeface="Calibri" panose="020F0502020204030204"/>
              <a:ea typeface="+mn-ea"/>
              <a:cs typeface="+mn-cs"/>
            </a:endParaRPr>
          </a:p>
        </p:txBody>
      </p:sp>
      <p:sp>
        <p:nvSpPr>
          <p:cNvPr id="31" name="Text 29"/>
          <p:cNvSpPr/>
          <p:nvPr/>
        </p:nvSpPr>
        <p:spPr>
          <a:xfrm>
            <a:off x="402357" y="4404271"/>
            <a:ext cx="3537347" cy="367903"/>
          </a:xfrm>
          <a:prstGeom prst="rect">
            <a:avLst/>
          </a:prstGeom>
          <a:noFill/>
          <a:ln/>
        </p:spPr>
        <p:txBody>
          <a:bodyPr wrap="square" lIns="0" tIns="0" rIns="0" bIns="0" rtlCol="0" anchor="t"/>
          <a:lstStyle/>
          <a:p>
            <a:pPr algn="r" defTabSz="571500">
              <a:lnSpc>
                <a:spcPts val="1438"/>
              </a:lnSpc>
            </a:pPr>
            <a:r>
              <a:rPr lang="en-US" sz="1100" kern="1200" dirty="0">
                <a:solidFill>
                  <a:schemeClr val="tx1"/>
                </a:solidFill>
                <a:latin typeface="Heebo Light" pitchFamily="34" charset="0"/>
                <a:ea typeface="Heebo Light" pitchFamily="34" charset="-122"/>
                <a:cs typeface="Heebo Light" pitchFamily="34" charset="-120"/>
              </a:rPr>
              <a:t>Evaluated models based on accuracy, precision, recall, F1-score, ROC-AUC, and inference time</a:t>
            </a:r>
            <a:endParaRPr lang="en-US" sz="1100" kern="1200" dirty="0">
              <a:solidFill>
                <a:schemeClr val="tx1"/>
              </a:solidFill>
              <a:latin typeface="Calibri" panose="020F0502020204030204"/>
              <a:ea typeface="+mn-ea"/>
              <a:cs typeface="+mn-cs"/>
            </a:endParaRPr>
          </a:p>
        </p:txBody>
      </p:sp>
      <p:sp>
        <p:nvSpPr>
          <p:cNvPr id="32" name="Shape 30"/>
          <p:cNvSpPr/>
          <p:nvPr/>
        </p:nvSpPr>
        <p:spPr>
          <a:xfrm>
            <a:off x="4687045" y="4905152"/>
            <a:ext cx="402357" cy="14288"/>
          </a:xfrm>
          <a:prstGeom prst="roundRect">
            <a:avLst>
              <a:gd name="adj" fmla="val 337976"/>
            </a:avLst>
          </a:prstGeom>
          <a:solidFill>
            <a:srgbClr val="4A2C85"/>
          </a:solidFill>
          <a:ln/>
        </p:spPr>
      </p:sp>
      <p:sp>
        <p:nvSpPr>
          <p:cNvPr id="33" name="Shape 31"/>
          <p:cNvSpPr/>
          <p:nvPr/>
        </p:nvSpPr>
        <p:spPr>
          <a:xfrm>
            <a:off x="4442669" y="4782964"/>
            <a:ext cx="258663" cy="258663"/>
          </a:xfrm>
          <a:prstGeom prst="roundRect">
            <a:avLst>
              <a:gd name="adj" fmla="val 18668"/>
            </a:avLst>
          </a:prstGeom>
          <a:solidFill>
            <a:srgbClr val="31136C"/>
          </a:solidFill>
          <a:ln w="7620">
            <a:solidFill>
              <a:srgbClr val="4A2C85"/>
            </a:solidFill>
            <a:prstDash val="solid"/>
          </a:ln>
        </p:spPr>
      </p:sp>
      <p:sp>
        <p:nvSpPr>
          <p:cNvPr id="34" name="Text 32"/>
          <p:cNvSpPr/>
          <p:nvPr/>
        </p:nvSpPr>
        <p:spPr>
          <a:xfrm>
            <a:off x="4519464" y="4826050"/>
            <a:ext cx="105073" cy="172492"/>
          </a:xfrm>
          <a:prstGeom prst="rect">
            <a:avLst/>
          </a:prstGeom>
          <a:noFill/>
          <a:ln/>
        </p:spPr>
        <p:txBody>
          <a:bodyPr wrap="none" lIns="0" tIns="0" rIns="0" bIns="0" rtlCol="0" anchor="t"/>
          <a:lstStyle/>
          <a:p>
            <a:pPr algn="ctr" defTabSz="571500">
              <a:lnSpc>
                <a:spcPts val="1344"/>
              </a:lnSpc>
            </a:pPr>
            <a:r>
              <a:rPr lang="en-US" sz="1600" kern="1200" dirty="0">
                <a:solidFill>
                  <a:schemeClr val="bg1"/>
                </a:solidFill>
                <a:latin typeface="Montserrat" pitchFamily="34" charset="0"/>
                <a:ea typeface="Montserrat" pitchFamily="34" charset="-122"/>
                <a:cs typeface="Montserrat" pitchFamily="34" charset="-120"/>
              </a:rPr>
              <a:t>6</a:t>
            </a:r>
            <a:endParaRPr lang="en-US" sz="1600" kern="1200" dirty="0">
              <a:solidFill>
                <a:schemeClr val="bg1"/>
              </a:solidFill>
              <a:latin typeface="Calibri" panose="020F0502020204030204"/>
              <a:ea typeface="+mn-ea"/>
              <a:cs typeface="+mn-cs"/>
            </a:endParaRPr>
          </a:p>
        </p:txBody>
      </p:sp>
      <p:sp>
        <p:nvSpPr>
          <p:cNvPr id="35" name="Text 33"/>
          <p:cNvSpPr/>
          <p:nvPr/>
        </p:nvSpPr>
        <p:spPr>
          <a:xfrm>
            <a:off x="5204296" y="4768602"/>
            <a:ext cx="1624906" cy="179561"/>
          </a:xfrm>
          <a:prstGeom prst="rect">
            <a:avLst/>
          </a:prstGeom>
          <a:noFill/>
          <a:ln/>
        </p:spPr>
        <p:txBody>
          <a:bodyPr wrap="none" lIns="0" tIns="0" rIns="0" bIns="0" rtlCol="0" anchor="t"/>
          <a:lstStyle/>
          <a:p>
            <a:pPr defTabSz="571500">
              <a:lnSpc>
                <a:spcPts val="1406"/>
              </a:lnSpc>
            </a:pPr>
            <a:r>
              <a:rPr lang="en-US" sz="1800" kern="1200" dirty="0">
                <a:solidFill>
                  <a:schemeClr val="tx1"/>
                </a:solidFill>
                <a:latin typeface="Montserrat" pitchFamily="34" charset="0"/>
                <a:ea typeface="Montserrat" pitchFamily="34" charset="-122"/>
                <a:cs typeface="Montserrat" pitchFamily="34" charset="-120"/>
              </a:rPr>
              <a:t>Comparison &amp; Analysis</a:t>
            </a:r>
            <a:endParaRPr lang="en-US" sz="1800" kern="1200" dirty="0">
              <a:solidFill>
                <a:schemeClr val="tx1"/>
              </a:solidFill>
              <a:latin typeface="Calibri" panose="020F0502020204030204"/>
              <a:ea typeface="+mn-ea"/>
              <a:cs typeface="+mn-cs"/>
            </a:endParaRPr>
          </a:p>
        </p:txBody>
      </p:sp>
      <p:sp>
        <p:nvSpPr>
          <p:cNvPr id="36" name="Text 34"/>
          <p:cNvSpPr/>
          <p:nvPr/>
        </p:nvSpPr>
        <p:spPr>
          <a:xfrm>
            <a:off x="5204297" y="5017145"/>
            <a:ext cx="3537347" cy="551855"/>
          </a:xfrm>
          <a:prstGeom prst="rect">
            <a:avLst/>
          </a:prstGeom>
          <a:noFill/>
          <a:ln/>
        </p:spPr>
        <p:txBody>
          <a:bodyPr wrap="square" lIns="0" tIns="0" rIns="0" bIns="0" rtlCol="0" anchor="t"/>
          <a:lstStyle/>
          <a:p>
            <a:pPr defTabSz="571500">
              <a:lnSpc>
                <a:spcPts val="1438"/>
              </a:lnSpc>
            </a:pPr>
            <a:r>
              <a:rPr lang="en-US" sz="1100" kern="1200" dirty="0">
                <a:solidFill>
                  <a:schemeClr val="tx1"/>
                </a:solidFill>
                <a:latin typeface="Heebo Light" pitchFamily="34" charset="0"/>
                <a:ea typeface="Heebo Light" pitchFamily="34" charset="-122"/>
                <a:cs typeface="Heebo Light" pitchFamily="34" charset="-120"/>
              </a:rPr>
              <a:t>Compared traditional models (SVM, Random Forest, Extra Trees Classifier, Gradient Boosting Classifier, AdaBoost Classifier) and hybrid model performance</a:t>
            </a:r>
            <a:endParaRPr lang="en-US" sz="1100" kern="1200" dirty="0">
              <a:solidFill>
                <a:schemeClr val="tx1"/>
              </a:solidFill>
              <a:latin typeface="Calibri" panose="020F0502020204030204"/>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F6BB-3778-8785-7328-1B98A4246844}"/>
              </a:ext>
            </a:extLst>
          </p:cNvPr>
          <p:cNvSpPr>
            <a:spLocks noGrp="1"/>
          </p:cNvSpPr>
          <p:nvPr>
            <p:ph type="title"/>
          </p:nvPr>
        </p:nvSpPr>
        <p:spPr>
          <a:xfrm>
            <a:off x="201341" y="381750"/>
            <a:ext cx="3424728" cy="763500"/>
          </a:xfrm>
        </p:spPr>
        <p:txBody>
          <a:bodyPr/>
          <a:lstStyle/>
          <a:p>
            <a:r>
              <a:rPr lang="en-US" cap="none" dirty="0"/>
              <a:t>Architecture</a:t>
            </a:r>
            <a:endParaRPr lang="en-IN" cap="none" dirty="0"/>
          </a:p>
        </p:txBody>
      </p:sp>
      <p:pic>
        <p:nvPicPr>
          <p:cNvPr id="4" name="Picture 3">
            <a:extLst>
              <a:ext uri="{FF2B5EF4-FFF2-40B4-BE49-F238E27FC236}">
                <a16:creationId xmlns:a16="http://schemas.microsoft.com/office/drawing/2014/main" id="{37B7925B-DA4B-53A5-2AEE-1106F34FA257}"/>
              </a:ext>
            </a:extLst>
          </p:cNvPr>
          <p:cNvPicPr>
            <a:picLocks noChangeAspect="1"/>
          </p:cNvPicPr>
          <p:nvPr/>
        </p:nvPicPr>
        <p:blipFill>
          <a:blip r:embed="rId2"/>
          <a:stretch>
            <a:fillRect/>
          </a:stretch>
        </p:blipFill>
        <p:spPr>
          <a:xfrm>
            <a:off x="3302622" y="381750"/>
            <a:ext cx="2538756" cy="5770609"/>
          </a:xfrm>
          <a:prstGeom prst="rect">
            <a:avLst/>
          </a:prstGeom>
        </p:spPr>
      </p:pic>
    </p:spTree>
    <p:extLst>
      <p:ext uri="{BB962C8B-B14F-4D97-AF65-F5344CB8AC3E}">
        <p14:creationId xmlns:p14="http://schemas.microsoft.com/office/powerpoint/2010/main" val="275676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C30B4C-D7D0-11CE-1DF5-2C5A40D7CC5D}"/>
              </a:ext>
            </a:extLst>
          </p:cNvPr>
          <p:cNvSpPr>
            <a:spLocks noGrp="1"/>
          </p:cNvSpPr>
          <p:nvPr>
            <p:ph type="body" idx="1"/>
          </p:nvPr>
        </p:nvSpPr>
        <p:spPr>
          <a:xfrm>
            <a:off x="289437" y="112757"/>
            <a:ext cx="8520600" cy="4555200"/>
          </a:xfrm>
        </p:spPr>
        <p:txBody>
          <a:bodyPr/>
          <a:lstStyle/>
          <a:p>
            <a:pPr marL="88900" indent="0" algn="just">
              <a:buNone/>
            </a:pPr>
            <a:r>
              <a:rPr lang="en-US" sz="2400" b="1" dirty="0"/>
              <a:t>Preliminary Results</a:t>
            </a:r>
            <a:endParaRPr lang="en-US" sz="2400" dirty="0"/>
          </a:p>
          <a:p>
            <a:pPr marL="88900" indent="0" algn="just">
              <a:buNone/>
            </a:pPr>
            <a:r>
              <a:rPr lang="en-US" sz="2000" b="1" dirty="0"/>
              <a:t>Classical Machine Learning Models:</a:t>
            </a:r>
            <a:endParaRPr lang="en-US" sz="2000" dirty="0"/>
          </a:p>
          <a:p>
            <a:pPr marL="457200" lvl="1" indent="0" algn="just">
              <a:buNone/>
            </a:pPr>
            <a:r>
              <a:rPr lang="en-US" dirty="0"/>
              <a:t>The dataset has already been used to train and evaluate classical machine learning models such as Support Vector Machine (SVM), K-Nearest Neighbors (KNN), and Random Forest. These models have provided baseline accuracy metrics for drowsiness detection, which will now serve as a benchmark for evaluating the Fuzzy Logic and </a:t>
            </a:r>
            <a:r>
              <a:rPr lang="en-US" dirty="0" err="1"/>
              <a:t>XGBoost</a:t>
            </a:r>
            <a:r>
              <a:rPr lang="en-US" dirty="0"/>
              <a:t> model.</a:t>
            </a:r>
          </a:p>
          <a:p>
            <a:pPr marL="88900" indent="0" algn="just">
              <a:buNone/>
            </a:pPr>
            <a:endParaRPr lang="en-IN" sz="2000" dirty="0"/>
          </a:p>
        </p:txBody>
      </p:sp>
      <p:pic>
        <p:nvPicPr>
          <p:cNvPr id="2" name="Picture 1">
            <a:extLst>
              <a:ext uri="{FF2B5EF4-FFF2-40B4-BE49-F238E27FC236}">
                <a16:creationId xmlns:a16="http://schemas.microsoft.com/office/drawing/2014/main" id="{F17E837D-9511-E746-7030-F940CE8B4B14}"/>
              </a:ext>
            </a:extLst>
          </p:cNvPr>
          <p:cNvPicPr>
            <a:picLocks noChangeAspect="1"/>
          </p:cNvPicPr>
          <p:nvPr/>
        </p:nvPicPr>
        <p:blipFill>
          <a:blip r:embed="rId2"/>
          <a:stretch>
            <a:fillRect/>
          </a:stretch>
        </p:blipFill>
        <p:spPr>
          <a:xfrm>
            <a:off x="333963" y="2390357"/>
            <a:ext cx="8498337" cy="4354886"/>
          </a:xfrm>
          <a:prstGeom prst="rect">
            <a:avLst/>
          </a:prstGeom>
        </p:spPr>
      </p:pic>
    </p:spTree>
    <p:extLst>
      <p:ext uri="{BB962C8B-B14F-4D97-AF65-F5344CB8AC3E}">
        <p14:creationId xmlns:p14="http://schemas.microsoft.com/office/powerpoint/2010/main" val="225540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51B072-2D64-647B-AD9B-5A8AE4DE31EE}"/>
              </a:ext>
            </a:extLst>
          </p:cNvPr>
          <p:cNvPicPr>
            <a:picLocks noChangeAspect="1"/>
          </p:cNvPicPr>
          <p:nvPr/>
        </p:nvPicPr>
        <p:blipFill>
          <a:blip r:embed="rId2"/>
          <a:stretch>
            <a:fillRect/>
          </a:stretch>
        </p:blipFill>
        <p:spPr>
          <a:xfrm>
            <a:off x="410191" y="353380"/>
            <a:ext cx="3985751" cy="2960739"/>
          </a:xfrm>
          <a:prstGeom prst="rect">
            <a:avLst/>
          </a:prstGeom>
        </p:spPr>
      </p:pic>
      <p:pic>
        <p:nvPicPr>
          <p:cNvPr id="4" name="Picture 3">
            <a:extLst>
              <a:ext uri="{FF2B5EF4-FFF2-40B4-BE49-F238E27FC236}">
                <a16:creationId xmlns:a16="http://schemas.microsoft.com/office/drawing/2014/main" id="{837BA90C-DD6F-FC18-175E-51AA7B2A1E33}"/>
              </a:ext>
            </a:extLst>
          </p:cNvPr>
          <p:cNvPicPr>
            <a:picLocks noChangeAspect="1"/>
          </p:cNvPicPr>
          <p:nvPr/>
        </p:nvPicPr>
        <p:blipFill>
          <a:blip r:embed="rId3"/>
          <a:stretch>
            <a:fillRect/>
          </a:stretch>
        </p:blipFill>
        <p:spPr>
          <a:xfrm>
            <a:off x="4571999" y="3642852"/>
            <a:ext cx="4331413" cy="2396234"/>
          </a:xfrm>
          <a:prstGeom prst="rect">
            <a:avLst/>
          </a:prstGeom>
        </p:spPr>
      </p:pic>
      <p:sp>
        <p:nvSpPr>
          <p:cNvPr id="6" name="TextBox 5">
            <a:extLst>
              <a:ext uri="{FF2B5EF4-FFF2-40B4-BE49-F238E27FC236}">
                <a16:creationId xmlns:a16="http://schemas.microsoft.com/office/drawing/2014/main" id="{3E35A1E7-8AD8-3DC4-000C-793B52F938F7}"/>
              </a:ext>
            </a:extLst>
          </p:cNvPr>
          <p:cNvSpPr txBox="1"/>
          <p:nvPr/>
        </p:nvSpPr>
        <p:spPr>
          <a:xfrm>
            <a:off x="4571999" y="1233584"/>
            <a:ext cx="4572001" cy="1200329"/>
          </a:xfrm>
          <a:prstGeom prst="rect">
            <a:avLst/>
          </a:prstGeom>
          <a:noFill/>
        </p:spPr>
        <p:txBody>
          <a:bodyPr wrap="square">
            <a:spAutoFit/>
          </a:bodyPr>
          <a:lstStyle/>
          <a:p>
            <a:r>
              <a:rPr lang="en-US" sz="3600" dirty="0">
                <a:latin typeface="Gill Sans MT Condensed" panose="020B0506020104020203" pitchFamily="34" charset="0"/>
              </a:rPr>
              <a:t>The Silent Threat: </a:t>
            </a:r>
          </a:p>
          <a:p>
            <a:r>
              <a:rPr lang="en-US" sz="3600" dirty="0">
                <a:latin typeface="Gill Sans MT Condensed" panose="020B0506020104020203" pitchFamily="34" charset="0"/>
              </a:rPr>
              <a:t>	Drowsiness Behind the Wheel</a:t>
            </a:r>
            <a:endParaRPr lang="en-IN" sz="3600" dirty="0">
              <a:latin typeface="Gill Sans MT Condensed" panose="020B0506020104020203" pitchFamily="34" charset="0"/>
            </a:endParaRPr>
          </a:p>
        </p:txBody>
      </p:sp>
      <p:sp>
        <p:nvSpPr>
          <p:cNvPr id="8" name="TextBox 7">
            <a:extLst>
              <a:ext uri="{FF2B5EF4-FFF2-40B4-BE49-F238E27FC236}">
                <a16:creationId xmlns:a16="http://schemas.microsoft.com/office/drawing/2014/main" id="{24A9169C-DDE7-579B-7B6E-BAD6D0F3D0D8}"/>
              </a:ext>
            </a:extLst>
          </p:cNvPr>
          <p:cNvSpPr txBox="1"/>
          <p:nvPr/>
        </p:nvSpPr>
        <p:spPr>
          <a:xfrm>
            <a:off x="410191" y="3963806"/>
            <a:ext cx="3985751" cy="1754326"/>
          </a:xfrm>
          <a:prstGeom prst="rect">
            <a:avLst/>
          </a:prstGeom>
          <a:noFill/>
        </p:spPr>
        <p:txBody>
          <a:bodyPr wrap="square">
            <a:spAutoFit/>
          </a:bodyPr>
          <a:lstStyle/>
          <a:p>
            <a:pPr algn="just"/>
            <a:r>
              <a:rPr lang="en-US" sz="3600" dirty="0">
                <a:latin typeface="Gill Sans MT Condensed" panose="020B0506020104020203" pitchFamily="34" charset="0"/>
              </a:rPr>
              <a:t>Drowsy Driving:</a:t>
            </a:r>
          </a:p>
          <a:p>
            <a:pPr algn="just"/>
            <a:r>
              <a:rPr lang="en-US" sz="3600" dirty="0">
                <a:latin typeface="Gill Sans MT Condensed" panose="020B0506020104020203" pitchFamily="34" charset="0"/>
              </a:rPr>
              <a:t>A Hidden Danger on the Road</a:t>
            </a:r>
            <a:endParaRPr lang="en-IN" sz="3600" dirty="0">
              <a:latin typeface="Gill Sans MT Condensed" panose="020B0506020104020203" pitchFamily="34" charset="0"/>
            </a:endParaRPr>
          </a:p>
        </p:txBody>
      </p:sp>
    </p:spTree>
    <p:extLst>
      <p:ext uri="{BB962C8B-B14F-4D97-AF65-F5344CB8AC3E}">
        <p14:creationId xmlns:p14="http://schemas.microsoft.com/office/powerpoint/2010/main" val="2303692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FA57-A980-6B07-75E6-A62A67A11F6B}"/>
              </a:ext>
            </a:extLst>
          </p:cNvPr>
          <p:cNvSpPr>
            <a:spLocks noGrp="1"/>
          </p:cNvSpPr>
          <p:nvPr>
            <p:ph type="title"/>
          </p:nvPr>
        </p:nvSpPr>
        <p:spPr>
          <a:xfrm>
            <a:off x="311697" y="170046"/>
            <a:ext cx="8520600" cy="763500"/>
          </a:xfrm>
        </p:spPr>
        <p:txBody>
          <a:bodyPr/>
          <a:lstStyle/>
          <a:p>
            <a:r>
              <a:rPr lang="en-US" cap="none" dirty="0"/>
              <a:t>Result of Hybrid Model</a:t>
            </a:r>
            <a:endParaRPr lang="en-IN" cap="none" dirty="0"/>
          </a:p>
        </p:txBody>
      </p:sp>
      <p:graphicFrame>
        <p:nvGraphicFramePr>
          <p:cNvPr id="8" name="Table 7">
            <a:extLst>
              <a:ext uri="{FF2B5EF4-FFF2-40B4-BE49-F238E27FC236}">
                <a16:creationId xmlns:a16="http://schemas.microsoft.com/office/drawing/2014/main" id="{3A415B90-FAEE-D970-8C2B-D78C7BE8B991}"/>
              </a:ext>
            </a:extLst>
          </p:cNvPr>
          <p:cNvGraphicFramePr>
            <a:graphicFrameLocks noGrp="1"/>
          </p:cNvGraphicFramePr>
          <p:nvPr>
            <p:extLst>
              <p:ext uri="{D42A27DB-BD31-4B8C-83A1-F6EECF244321}">
                <p14:modId xmlns:p14="http://schemas.microsoft.com/office/powerpoint/2010/main" val="3003761144"/>
              </p:ext>
            </p:extLst>
          </p:nvPr>
        </p:nvGraphicFramePr>
        <p:xfrm>
          <a:off x="311697" y="933546"/>
          <a:ext cx="8520603" cy="5088880"/>
        </p:xfrm>
        <a:graphic>
          <a:graphicData uri="http://schemas.openxmlformats.org/drawingml/2006/table">
            <a:tbl>
              <a:tblPr>
                <a:tableStyleId>{69C7853C-536D-4A76-A0AE-DD22124D55A5}</a:tableStyleId>
              </a:tblPr>
              <a:tblGrid>
                <a:gridCol w="1217229">
                  <a:extLst>
                    <a:ext uri="{9D8B030D-6E8A-4147-A177-3AD203B41FA5}">
                      <a16:colId xmlns:a16="http://schemas.microsoft.com/office/drawing/2014/main" val="1125471555"/>
                    </a:ext>
                  </a:extLst>
                </a:gridCol>
                <a:gridCol w="1217229">
                  <a:extLst>
                    <a:ext uri="{9D8B030D-6E8A-4147-A177-3AD203B41FA5}">
                      <a16:colId xmlns:a16="http://schemas.microsoft.com/office/drawing/2014/main" val="931220866"/>
                    </a:ext>
                  </a:extLst>
                </a:gridCol>
                <a:gridCol w="1217229">
                  <a:extLst>
                    <a:ext uri="{9D8B030D-6E8A-4147-A177-3AD203B41FA5}">
                      <a16:colId xmlns:a16="http://schemas.microsoft.com/office/drawing/2014/main" val="3243520378"/>
                    </a:ext>
                  </a:extLst>
                </a:gridCol>
                <a:gridCol w="1217229">
                  <a:extLst>
                    <a:ext uri="{9D8B030D-6E8A-4147-A177-3AD203B41FA5}">
                      <a16:colId xmlns:a16="http://schemas.microsoft.com/office/drawing/2014/main" val="1237136394"/>
                    </a:ext>
                  </a:extLst>
                </a:gridCol>
                <a:gridCol w="1217229">
                  <a:extLst>
                    <a:ext uri="{9D8B030D-6E8A-4147-A177-3AD203B41FA5}">
                      <a16:colId xmlns:a16="http://schemas.microsoft.com/office/drawing/2014/main" val="44528887"/>
                    </a:ext>
                  </a:extLst>
                </a:gridCol>
                <a:gridCol w="1217229">
                  <a:extLst>
                    <a:ext uri="{9D8B030D-6E8A-4147-A177-3AD203B41FA5}">
                      <a16:colId xmlns:a16="http://schemas.microsoft.com/office/drawing/2014/main" val="675953909"/>
                    </a:ext>
                  </a:extLst>
                </a:gridCol>
                <a:gridCol w="1217229">
                  <a:extLst>
                    <a:ext uri="{9D8B030D-6E8A-4147-A177-3AD203B41FA5}">
                      <a16:colId xmlns:a16="http://schemas.microsoft.com/office/drawing/2014/main" val="2724983965"/>
                    </a:ext>
                  </a:extLst>
                </a:gridCol>
              </a:tblGrid>
              <a:tr h="945420">
                <a:tc>
                  <a:txBody>
                    <a:bodyPr/>
                    <a:lstStyle/>
                    <a:p>
                      <a:pPr algn="ctr" fontAlgn="ctr"/>
                      <a:r>
                        <a:rPr lang="en-IN" sz="1800" b="1" u="none" strike="noStrike">
                          <a:solidFill>
                            <a:srgbClr val="000000"/>
                          </a:solidFill>
                          <a:effectLst/>
                        </a:rPr>
                        <a:t>Model</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1" u="none" strike="noStrike">
                          <a:solidFill>
                            <a:srgbClr val="000000"/>
                          </a:solidFill>
                          <a:effectLst/>
                        </a:rPr>
                        <a:t>Accuracy</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1" u="none" strike="noStrike">
                          <a:solidFill>
                            <a:srgbClr val="000000"/>
                          </a:solidFill>
                          <a:effectLst/>
                        </a:rPr>
                        <a:t>Precision</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1" u="none" strike="noStrike">
                          <a:solidFill>
                            <a:srgbClr val="000000"/>
                          </a:solidFill>
                          <a:effectLst/>
                        </a:rPr>
                        <a:t>Recall</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1" u="none" strike="noStrike">
                          <a:solidFill>
                            <a:srgbClr val="000000"/>
                          </a:solidFill>
                          <a:effectLst/>
                        </a:rPr>
                        <a:t>F1 Score</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1" u="none" strike="noStrike">
                          <a:solidFill>
                            <a:srgbClr val="000000"/>
                          </a:solidFill>
                          <a:effectLst/>
                        </a:rPr>
                        <a:t>ROC AUC</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1" u="none" strike="noStrike">
                          <a:solidFill>
                            <a:srgbClr val="000000"/>
                          </a:solidFill>
                          <a:effectLst/>
                        </a:rPr>
                        <a:t>Inference Time (seconds)</a:t>
                      </a:r>
                      <a:endParaRPr lang="en-IN" sz="1800" b="1" i="0" u="none" strike="noStrike">
                        <a:solidFill>
                          <a:srgbClr val="000000"/>
                        </a:solidFill>
                        <a:effectLst/>
                        <a:latin typeface="Archivo Narrow" panose="020B0604020202020204" charset="0"/>
                      </a:endParaRPr>
                    </a:p>
                  </a:txBody>
                  <a:tcPr marL="9525" marR="9525" marT="9525" marB="0" anchor="ctr"/>
                </a:tc>
                <a:extLst>
                  <a:ext uri="{0D108BD9-81ED-4DB2-BD59-A6C34878D82A}">
                    <a16:rowId xmlns:a16="http://schemas.microsoft.com/office/drawing/2014/main" val="3357832314"/>
                  </a:ext>
                </a:extLst>
              </a:tr>
              <a:tr h="945420">
                <a:tc>
                  <a:txBody>
                    <a:bodyPr/>
                    <a:lstStyle/>
                    <a:p>
                      <a:pPr algn="ctr" fontAlgn="ctr"/>
                      <a:r>
                        <a:rPr lang="en-IN" sz="1800" b="1" u="none" strike="noStrike" dirty="0" err="1">
                          <a:solidFill>
                            <a:srgbClr val="000000"/>
                          </a:solidFill>
                          <a:effectLst/>
                        </a:rPr>
                        <a:t>XGBoost</a:t>
                      </a:r>
                      <a:r>
                        <a:rPr lang="en-IN" sz="1800" b="1" u="none" strike="noStrike" dirty="0">
                          <a:solidFill>
                            <a:srgbClr val="000000"/>
                          </a:solidFill>
                          <a:effectLst/>
                        </a:rPr>
                        <a:t> (Fuzzy Hybrid)</a:t>
                      </a:r>
                      <a:endParaRPr lang="en-IN" sz="1800" b="1" i="0" u="none" strike="noStrike" dirty="0">
                        <a:solidFill>
                          <a:srgbClr val="000000"/>
                        </a:solidFill>
                        <a:effectLst/>
                        <a:latin typeface="Archivo Narrow" panose="020B0604020202020204" charset="0"/>
                      </a:endParaRPr>
                    </a:p>
                  </a:txBody>
                  <a:tcPr marL="9525" marR="9525" marT="9525" marB="0" anchor="ctr">
                    <a:solidFill>
                      <a:schemeClr val="accent6">
                        <a:lumMod val="75000"/>
                      </a:schemeClr>
                    </a:solidFill>
                  </a:tcPr>
                </a:tc>
                <a:tc>
                  <a:txBody>
                    <a:bodyPr/>
                    <a:lstStyle/>
                    <a:p>
                      <a:pPr algn="ctr" fontAlgn="ctr"/>
                      <a:r>
                        <a:rPr lang="en-IN" sz="1800" b="0" u="none" strike="noStrike" dirty="0">
                          <a:solidFill>
                            <a:srgbClr val="000000"/>
                          </a:solidFill>
                          <a:effectLst/>
                        </a:rPr>
                        <a:t>0.834</a:t>
                      </a:r>
                      <a:endParaRPr lang="en-IN" sz="1800" b="0" i="0" u="none" strike="noStrike" dirty="0">
                        <a:solidFill>
                          <a:srgbClr val="000000"/>
                        </a:solidFill>
                        <a:effectLst/>
                        <a:latin typeface="Archivo Narrow" panose="020B0604020202020204" charset="0"/>
                      </a:endParaRPr>
                    </a:p>
                  </a:txBody>
                  <a:tcPr marL="9525" marR="9525" marT="9525" marB="0" anchor="ctr">
                    <a:solidFill>
                      <a:schemeClr val="accent6">
                        <a:lumMod val="75000"/>
                      </a:schemeClr>
                    </a:solidFill>
                  </a:tcPr>
                </a:tc>
                <a:tc>
                  <a:txBody>
                    <a:bodyPr/>
                    <a:lstStyle/>
                    <a:p>
                      <a:pPr algn="ctr" fontAlgn="ctr"/>
                      <a:r>
                        <a:rPr lang="en-IN" sz="1800" b="0" u="none" strike="noStrike" dirty="0">
                          <a:solidFill>
                            <a:srgbClr val="000000"/>
                          </a:solidFill>
                          <a:effectLst/>
                        </a:rPr>
                        <a:t>0.805</a:t>
                      </a:r>
                      <a:endParaRPr lang="en-IN" sz="1800" b="0" i="0" u="none" strike="noStrike" dirty="0">
                        <a:solidFill>
                          <a:srgbClr val="000000"/>
                        </a:solidFill>
                        <a:effectLst/>
                        <a:latin typeface="Archivo Narrow" panose="020B0604020202020204" charset="0"/>
                      </a:endParaRPr>
                    </a:p>
                  </a:txBody>
                  <a:tcPr marL="9525" marR="9525" marT="9525" marB="0" anchor="ctr">
                    <a:solidFill>
                      <a:schemeClr val="accent6">
                        <a:lumMod val="75000"/>
                      </a:schemeClr>
                    </a:solidFill>
                  </a:tcPr>
                </a:tc>
                <a:tc>
                  <a:txBody>
                    <a:bodyPr/>
                    <a:lstStyle/>
                    <a:p>
                      <a:pPr algn="ctr" fontAlgn="ctr"/>
                      <a:r>
                        <a:rPr lang="en-IN" sz="1800" b="0" u="none" strike="noStrike" dirty="0">
                          <a:solidFill>
                            <a:srgbClr val="000000"/>
                          </a:solidFill>
                          <a:effectLst/>
                        </a:rPr>
                        <a:t>0.79</a:t>
                      </a:r>
                      <a:endParaRPr lang="en-IN" sz="1800" b="0" i="0" u="none" strike="noStrike" dirty="0">
                        <a:solidFill>
                          <a:srgbClr val="000000"/>
                        </a:solidFill>
                        <a:effectLst/>
                        <a:latin typeface="Archivo Narrow" panose="020B0604020202020204" charset="0"/>
                      </a:endParaRPr>
                    </a:p>
                  </a:txBody>
                  <a:tcPr marL="9525" marR="9525" marT="9525" marB="0" anchor="ctr">
                    <a:solidFill>
                      <a:schemeClr val="accent6">
                        <a:lumMod val="75000"/>
                      </a:schemeClr>
                    </a:solidFill>
                  </a:tcPr>
                </a:tc>
                <a:tc>
                  <a:txBody>
                    <a:bodyPr/>
                    <a:lstStyle/>
                    <a:p>
                      <a:pPr algn="ctr" fontAlgn="ctr"/>
                      <a:r>
                        <a:rPr lang="en-IN" sz="1800" b="0" u="none" strike="noStrike" dirty="0">
                          <a:solidFill>
                            <a:srgbClr val="000000"/>
                          </a:solidFill>
                          <a:effectLst/>
                        </a:rPr>
                        <a:t>0.797</a:t>
                      </a:r>
                      <a:endParaRPr lang="en-IN" sz="1800" b="0" i="0" u="none" strike="noStrike" dirty="0">
                        <a:solidFill>
                          <a:srgbClr val="000000"/>
                        </a:solidFill>
                        <a:effectLst/>
                        <a:latin typeface="Archivo Narrow" panose="020B0604020202020204" charset="0"/>
                      </a:endParaRPr>
                    </a:p>
                  </a:txBody>
                  <a:tcPr marL="9525" marR="9525" marT="9525" marB="0" anchor="ctr">
                    <a:solidFill>
                      <a:schemeClr val="accent6">
                        <a:lumMod val="75000"/>
                      </a:schemeClr>
                    </a:solidFill>
                  </a:tcPr>
                </a:tc>
                <a:tc>
                  <a:txBody>
                    <a:bodyPr/>
                    <a:lstStyle/>
                    <a:p>
                      <a:pPr algn="ctr" fontAlgn="ctr"/>
                      <a:r>
                        <a:rPr lang="en-IN" sz="1800" b="0" u="none" strike="noStrike" dirty="0">
                          <a:solidFill>
                            <a:srgbClr val="000000"/>
                          </a:solidFill>
                          <a:effectLst/>
                        </a:rPr>
                        <a:t>0.827</a:t>
                      </a:r>
                      <a:endParaRPr lang="en-IN" sz="1800" b="0" i="0" u="none" strike="noStrike" dirty="0">
                        <a:solidFill>
                          <a:srgbClr val="000000"/>
                        </a:solidFill>
                        <a:effectLst/>
                        <a:latin typeface="Archivo Narrow" panose="020B0604020202020204" charset="0"/>
                      </a:endParaRPr>
                    </a:p>
                  </a:txBody>
                  <a:tcPr marL="9525" marR="9525" marT="9525" marB="0" anchor="ctr">
                    <a:solidFill>
                      <a:schemeClr val="accent6">
                        <a:lumMod val="75000"/>
                      </a:schemeClr>
                    </a:solidFill>
                  </a:tcPr>
                </a:tc>
                <a:tc>
                  <a:txBody>
                    <a:bodyPr/>
                    <a:lstStyle/>
                    <a:p>
                      <a:pPr algn="ctr" fontAlgn="ctr"/>
                      <a:r>
                        <a:rPr lang="en-IN" sz="1800" b="0" u="none" strike="noStrike" dirty="0">
                          <a:solidFill>
                            <a:srgbClr val="000000"/>
                          </a:solidFill>
                          <a:effectLst/>
                        </a:rPr>
                        <a:t>0.138</a:t>
                      </a:r>
                      <a:endParaRPr lang="en-IN" sz="1800" b="0" i="0" u="none" strike="noStrike" dirty="0">
                        <a:solidFill>
                          <a:srgbClr val="000000"/>
                        </a:solidFill>
                        <a:effectLst/>
                        <a:latin typeface="Archivo Narrow" panose="020B0604020202020204" charset="0"/>
                      </a:endParaRPr>
                    </a:p>
                  </a:txBody>
                  <a:tcPr marL="9525" marR="9525" marT="9525" marB="0" anchor="ctr">
                    <a:solidFill>
                      <a:schemeClr val="accent6">
                        <a:lumMod val="75000"/>
                      </a:schemeClr>
                    </a:solidFill>
                  </a:tcPr>
                </a:tc>
                <a:extLst>
                  <a:ext uri="{0D108BD9-81ED-4DB2-BD59-A6C34878D82A}">
                    <a16:rowId xmlns:a16="http://schemas.microsoft.com/office/drawing/2014/main" val="2584930137"/>
                  </a:ext>
                </a:extLst>
              </a:tr>
              <a:tr h="639608">
                <a:tc>
                  <a:txBody>
                    <a:bodyPr/>
                    <a:lstStyle/>
                    <a:p>
                      <a:pPr algn="ctr" fontAlgn="ctr"/>
                      <a:r>
                        <a:rPr lang="en-IN" sz="1800" b="1" u="none" strike="noStrike">
                          <a:solidFill>
                            <a:srgbClr val="000000"/>
                          </a:solidFill>
                          <a:effectLst/>
                        </a:rPr>
                        <a:t>Extra Trees</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0.809</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0.782</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0.744</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0.763</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0.799</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0.65</a:t>
                      </a:r>
                      <a:endParaRPr lang="en-IN" sz="1800" b="0" i="0" u="none" strike="noStrike">
                        <a:solidFill>
                          <a:srgbClr val="000000"/>
                        </a:solidFill>
                        <a:effectLst/>
                        <a:latin typeface="Archivo Narrow" panose="020B0604020202020204" charset="0"/>
                      </a:endParaRPr>
                    </a:p>
                  </a:txBody>
                  <a:tcPr marL="9525" marR="9525" marT="9525" marB="0" anchor="ctr"/>
                </a:tc>
                <a:extLst>
                  <a:ext uri="{0D108BD9-81ED-4DB2-BD59-A6C34878D82A}">
                    <a16:rowId xmlns:a16="http://schemas.microsoft.com/office/drawing/2014/main" val="2778480768"/>
                  </a:ext>
                </a:extLst>
              </a:tr>
              <a:tr h="639608">
                <a:tc>
                  <a:txBody>
                    <a:bodyPr/>
                    <a:lstStyle/>
                    <a:p>
                      <a:pPr algn="ctr" fontAlgn="ctr"/>
                      <a:r>
                        <a:rPr lang="en-IN" sz="1800" b="1" u="none" strike="noStrike">
                          <a:solidFill>
                            <a:srgbClr val="000000"/>
                          </a:solidFill>
                          <a:effectLst/>
                        </a:rPr>
                        <a:t>Gradient Boosting</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0.793</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0.764</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0.722</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0.742</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0.782</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1.451</a:t>
                      </a:r>
                      <a:endParaRPr lang="en-IN" sz="1800" b="0" i="0" u="none" strike="noStrike">
                        <a:solidFill>
                          <a:srgbClr val="000000"/>
                        </a:solidFill>
                        <a:effectLst/>
                        <a:latin typeface="Archivo Narrow" panose="020B0604020202020204" charset="0"/>
                      </a:endParaRPr>
                    </a:p>
                  </a:txBody>
                  <a:tcPr marL="9525" marR="9525" marT="9525" marB="0" anchor="ctr"/>
                </a:tc>
                <a:extLst>
                  <a:ext uri="{0D108BD9-81ED-4DB2-BD59-A6C34878D82A}">
                    <a16:rowId xmlns:a16="http://schemas.microsoft.com/office/drawing/2014/main" val="1872037473"/>
                  </a:ext>
                </a:extLst>
              </a:tr>
              <a:tr h="639608">
                <a:tc>
                  <a:txBody>
                    <a:bodyPr/>
                    <a:lstStyle/>
                    <a:p>
                      <a:pPr algn="ctr" fontAlgn="ctr"/>
                      <a:r>
                        <a:rPr lang="en-IN" sz="1800" b="1" u="none" strike="noStrike">
                          <a:solidFill>
                            <a:srgbClr val="000000"/>
                          </a:solidFill>
                          <a:effectLst/>
                        </a:rPr>
                        <a:t>Random Forest</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0.784</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0.759</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0.702</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0.729</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0.772</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1.652</a:t>
                      </a:r>
                      <a:endParaRPr lang="en-IN" sz="1800" b="0" i="0" u="none" strike="noStrike">
                        <a:solidFill>
                          <a:srgbClr val="000000"/>
                        </a:solidFill>
                        <a:effectLst/>
                        <a:latin typeface="Archivo Narrow" panose="020B0604020202020204" charset="0"/>
                      </a:endParaRPr>
                    </a:p>
                  </a:txBody>
                  <a:tcPr marL="9525" marR="9525" marT="9525" marB="0" anchor="ctr"/>
                </a:tc>
                <a:extLst>
                  <a:ext uri="{0D108BD9-81ED-4DB2-BD59-A6C34878D82A}">
                    <a16:rowId xmlns:a16="http://schemas.microsoft.com/office/drawing/2014/main" val="1821604463"/>
                  </a:ext>
                </a:extLst>
              </a:tr>
              <a:tr h="639608">
                <a:tc>
                  <a:txBody>
                    <a:bodyPr/>
                    <a:lstStyle/>
                    <a:p>
                      <a:pPr algn="ctr" fontAlgn="ctr"/>
                      <a:r>
                        <a:rPr lang="en-IN" sz="1800" b="1" u="none" strike="noStrike">
                          <a:solidFill>
                            <a:srgbClr val="000000"/>
                          </a:solidFill>
                          <a:effectLst/>
                        </a:rPr>
                        <a:t>AdaBoost</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0.719</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0.667</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0.641</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dirty="0">
                          <a:solidFill>
                            <a:srgbClr val="000000"/>
                          </a:solidFill>
                          <a:effectLst/>
                        </a:rPr>
                        <a:t>0.653</a:t>
                      </a:r>
                      <a:endParaRPr lang="en-IN" sz="1800" b="0" i="0" u="none" strike="noStrike" dirty="0">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0.707</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0.749</a:t>
                      </a:r>
                      <a:endParaRPr lang="en-IN" sz="1800" b="0" i="0" u="none" strike="noStrike">
                        <a:solidFill>
                          <a:srgbClr val="000000"/>
                        </a:solidFill>
                        <a:effectLst/>
                        <a:latin typeface="Archivo Narrow" panose="020B0604020202020204" charset="0"/>
                      </a:endParaRPr>
                    </a:p>
                  </a:txBody>
                  <a:tcPr marL="9525" marR="9525" marT="9525" marB="0" anchor="ctr"/>
                </a:tc>
                <a:extLst>
                  <a:ext uri="{0D108BD9-81ED-4DB2-BD59-A6C34878D82A}">
                    <a16:rowId xmlns:a16="http://schemas.microsoft.com/office/drawing/2014/main" val="1156985953"/>
                  </a:ext>
                </a:extLst>
              </a:tr>
              <a:tr h="639608">
                <a:tc>
                  <a:txBody>
                    <a:bodyPr/>
                    <a:lstStyle/>
                    <a:p>
                      <a:pPr algn="ctr" fontAlgn="ctr"/>
                      <a:r>
                        <a:rPr lang="en-IN" sz="1800" b="1" u="none" strike="noStrike">
                          <a:solidFill>
                            <a:srgbClr val="000000"/>
                          </a:solidFill>
                          <a:effectLst/>
                        </a:rPr>
                        <a:t>SVM</a:t>
                      </a:r>
                      <a:endParaRPr lang="en-IN" sz="1800" b="1"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0.695</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0.598</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dirty="0">
                          <a:solidFill>
                            <a:srgbClr val="000000"/>
                          </a:solidFill>
                          <a:effectLst/>
                        </a:rPr>
                        <a:t>0.803</a:t>
                      </a:r>
                      <a:endParaRPr lang="en-IN" sz="1800" b="0" i="0" u="none" strike="noStrike" dirty="0">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dirty="0">
                          <a:solidFill>
                            <a:srgbClr val="000000"/>
                          </a:solidFill>
                          <a:effectLst/>
                        </a:rPr>
                        <a:t>0.685</a:t>
                      </a:r>
                      <a:endParaRPr lang="en-IN" sz="1800" b="0" i="0" u="none" strike="noStrike" dirty="0">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a:solidFill>
                            <a:srgbClr val="000000"/>
                          </a:solidFill>
                          <a:effectLst/>
                        </a:rPr>
                        <a:t>0.711</a:t>
                      </a:r>
                      <a:endParaRPr lang="en-IN" sz="1800" b="0" i="0" u="none" strike="noStrike">
                        <a:solidFill>
                          <a:srgbClr val="000000"/>
                        </a:solidFill>
                        <a:effectLst/>
                        <a:latin typeface="Archivo Narrow" panose="020B0604020202020204" charset="0"/>
                      </a:endParaRPr>
                    </a:p>
                  </a:txBody>
                  <a:tcPr marL="9525" marR="9525" marT="9525" marB="0" anchor="ctr"/>
                </a:tc>
                <a:tc>
                  <a:txBody>
                    <a:bodyPr/>
                    <a:lstStyle/>
                    <a:p>
                      <a:pPr algn="ctr" fontAlgn="ctr"/>
                      <a:r>
                        <a:rPr lang="en-IN" sz="1800" b="0" u="none" strike="noStrike" dirty="0">
                          <a:solidFill>
                            <a:srgbClr val="000000"/>
                          </a:solidFill>
                          <a:effectLst/>
                        </a:rPr>
                        <a:t>0.543</a:t>
                      </a:r>
                      <a:endParaRPr lang="en-IN" sz="1800" b="0" i="0" u="none" strike="noStrike" dirty="0">
                        <a:solidFill>
                          <a:srgbClr val="000000"/>
                        </a:solidFill>
                        <a:effectLst/>
                        <a:latin typeface="Archivo Narrow" panose="020B0604020202020204" charset="0"/>
                      </a:endParaRPr>
                    </a:p>
                  </a:txBody>
                  <a:tcPr marL="9525" marR="9525" marT="9525" marB="0" anchor="ctr"/>
                </a:tc>
                <a:extLst>
                  <a:ext uri="{0D108BD9-81ED-4DB2-BD59-A6C34878D82A}">
                    <a16:rowId xmlns:a16="http://schemas.microsoft.com/office/drawing/2014/main" val="3056597189"/>
                  </a:ext>
                </a:extLst>
              </a:tr>
            </a:tbl>
          </a:graphicData>
        </a:graphic>
      </p:graphicFrame>
    </p:spTree>
    <p:extLst>
      <p:ext uri="{BB962C8B-B14F-4D97-AF65-F5344CB8AC3E}">
        <p14:creationId xmlns:p14="http://schemas.microsoft.com/office/powerpoint/2010/main" val="3911227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B7A6-2903-1B97-6A77-F3C106ACAA31}"/>
              </a:ext>
            </a:extLst>
          </p:cNvPr>
          <p:cNvSpPr>
            <a:spLocks noGrp="1"/>
          </p:cNvSpPr>
          <p:nvPr>
            <p:ph type="title"/>
          </p:nvPr>
        </p:nvSpPr>
        <p:spPr>
          <a:xfrm>
            <a:off x="311700" y="211617"/>
            <a:ext cx="8520600" cy="763500"/>
          </a:xfrm>
        </p:spPr>
        <p:txBody>
          <a:bodyPr/>
          <a:lstStyle/>
          <a:p>
            <a:r>
              <a:rPr lang="en-US" cap="none" dirty="0"/>
              <a:t>Accuracy </a:t>
            </a:r>
            <a:r>
              <a:rPr lang="en-US" cap="none" dirty="0" err="1"/>
              <a:t>Comparision</a:t>
            </a:r>
            <a:endParaRPr lang="en-IN" cap="none" dirty="0"/>
          </a:p>
        </p:txBody>
      </p:sp>
      <p:pic>
        <p:nvPicPr>
          <p:cNvPr id="4" name="Picture 3">
            <a:extLst>
              <a:ext uri="{FF2B5EF4-FFF2-40B4-BE49-F238E27FC236}">
                <a16:creationId xmlns:a16="http://schemas.microsoft.com/office/drawing/2014/main" id="{CBB28555-EA17-32FC-0A4D-F036007F51EB}"/>
              </a:ext>
            </a:extLst>
          </p:cNvPr>
          <p:cNvPicPr>
            <a:picLocks noChangeAspect="1"/>
          </p:cNvPicPr>
          <p:nvPr/>
        </p:nvPicPr>
        <p:blipFill>
          <a:blip r:embed="rId2"/>
          <a:stretch>
            <a:fillRect/>
          </a:stretch>
        </p:blipFill>
        <p:spPr>
          <a:xfrm>
            <a:off x="837094" y="891475"/>
            <a:ext cx="7469812" cy="5075050"/>
          </a:xfrm>
          <a:prstGeom prst="rect">
            <a:avLst/>
          </a:prstGeom>
        </p:spPr>
      </p:pic>
    </p:spTree>
    <p:extLst>
      <p:ext uri="{BB962C8B-B14F-4D97-AF65-F5344CB8AC3E}">
        <p14:creationId xmlns:p14="http://schemas.microsoft.com/office/powerpoint/2010/main" val="372162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A523-E564-0236-9A6F-F5D5E21BAF5E}"/>
              </a:ext>
            </a:extLst>
          </p:cNvPr>
          <p:cNvSpPr>
            <a:spLocks noGrp="1"/>
          </p:cNvSpPr>
          <p:nvPr>
            <p:ph type="title"/>
          </p:nvPr>
        </p:nvSpPr>
        <p:spPr>
          <a:xfrm>
            <a:off x="311699" y="296016"/>
            <a:ext cx="8520600" cy="763500"/>
          </a:xfrm>
        </p:spPr>
        <p:txBody>
          <a:bodyPr/>
          <a:lstStyle/>
          <a:p>
            <a:r>
              <a:rPr lang="en-US" cap="none" dirty="0"/>
              <a:t>Inference </a:t>
            </a:r>
            <a:r>
              <a:rPr lang="en-US" cap="none" dirty="0" err="1"/>
              <a:t>Comparision</a:t>
            </a:r>
            <a:endParaRPr lang="en-IN" cap="none" dirty="0"/>
          </a:p>
        </p:txBody>
      </p:sp>
      <p:pic>
        <p:nvPicPr>
          <p:cNvPr id="4" name="Picture 3">
            <a:extLst>
              <a:ext uri="{FF2B5EF4-FFF2-40B4-BE49-F238E27FC236}">
                <a16:creationId xmlns:a16="http://schemas.microsoft.com/office/drawing/2014/main" id="{302964D9-BADE-F8D1-D7D1-860028AB4512}"/>
              </a:ext>
            </a:extLst>
          </p:cNvPr>
          <p:cNvPicPr>
            <a:picLocks noChangeAspect="1"/>
          </p:cNvPicPr>
          <p:nvPr/>
        </p:nvPicPr>
        <p:blipFill rotWithShape="1">
          <a:blip r:embed="rId2">
            <a:extLst>
              <a:ext uri="{28A0092B-C50C-407E-A947-70E740481C1C}">
                <a14:useLocalDpi xmlns:a14="http://schemas.microsoft.com/office/drawing/2010/main" val="0"/>
              </a:ext>
            </a:extLst>
          </a:blip>
          <a:srcRect r="14082"/>
          <a:stretch/>
        </p:blipFill>
        <p:spPr bwMode="auto">
          <a:xfrm>
            <a:off x="896828" y="845068"/>
            <a:ext cx="7350341" cy="51678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570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6CEB-151C-07E7-063F-09DD014A9D9E}"/>
              </a:ext>
            </a:extLst>
          </p:cNvPr>
          <p:cNvSpPr>
            <a:spLocks noGrp="1"/>
          </p:cNvSpPr>
          <p:nvPr>
            <p:ph type="title"/>
          </p:nvPr>
        </p:nvSpPr>
        <p:spPr>
          <a:xfrm>
            <a:off x="311700" y="355852"/>
            <a:ext cx="8520600" cy="763500"/>
          </a:xfrm>
        </p:spPr>
        <p:txBody>
          <a:bodyPr>
            <a:normAutofit/>
          </a:bodyPr>
          <a:lstStyle/>
          <a:p>
            <a:r>
              <a:rPr lang="en-US" sz="3600" cap="none" dirty="0"/>
              <a:t>Conclusion</a:t>
            </a:r>
            <a:endParaRPr lang="en-IN" sz="3600" cap="none" dirty="0"/>
          </a:p>
        </p:txBody>
      </p:sp>
      <p:sp>
        <p:nvSpPr>
          <p:cNvPr id="4" name="TextBox 3">
            <a:extLst>
              <a:ext uri="{FF2B5EF4-FFF2-40B4-BE49-F238E27FC236}">
                <a16:creationId xmlns:a16="http://schemas.microsoft.com/office/drawing/2014/main" id="{7DD68679-BB47-D342-D5FD-54666C32CF9E}"/>
              </a:ext>
            </a:extLst>
          </p:cNvPr>
          <p:cNvSpPr txBox="1"/>
          <p:nvPr/>
        </p:nvSpPr>
        <p:spPr>
          <a:xfrm>
            <a:off x="565753" y="898635"/>
            <a:ext cx="8012493" cy="5034968"/>
          </a:xfrm>
          <a:prstGeom prst="rect">
            <a:avLst/>
          </a:prstGeom>
          <a:noFill/>
        </p:spPr>
        <p:txBody>
          <a:bodyPr wrap="square">
            <a:spAutoFit/>
          </a:bodyPr>
          <a:lstStyle/>
          <a:p>
            <a:pPr marL="285750" indent="-285750">
              <a:lnSpc>
                <a:spcPct val="150000"/>
              </a:lnSpc>
              <a:buClr>
                <a:srgbClr val="C00000"/>
              </a:buClr>
              <a:buFont typeface="Wingdings" panose="05000000000000000000" pitchFamily="2" charset="2"/>
              <a:buChar char="§"/>
            </a:pPr>
            <a:r>
              <a:rPr lang="en-US" sz="1800" b="1" dirty="0">
                <a:cs typeface="Times New Roman" panose="02020603050405020304" pitchFamily="18" charset="0"/>
              </a:rPr>
              <a:t>Enhanced Driver Safety </a:t>
            </a:r>
          </a:p>
          <a:p>
            <a:pPr marL="742950" lvl="1" indent="-285750">
              <a:lnSpc>
                <a:spcPct val="150000"/>
              </a:lnSpc>
              <a:buClr>
                <a:srgbClr val="C00000"/>
              </a:buClr>
              <a:buFont typeface="Wingdings" panose="05000000000000000000" pitchFamily="2" charset="2"/>
              <a:buChar char="§"/>
            </a:pPr>
            <a:r>
              <a:rPr lang="en-US" sz="1600" dirty="0">
                <a:cs typeface="Times New Roman" panose="02020603050405020304" pitchFamily="18" charset="0"/>
              </a:rPr>
              <a:t>This research successfully leverages EEG data to detect driver drowsiness, applying a hybrid approach that combines fuzzy logic with </a:t>
            </a:r>
            <a:r>
              <a:rPr lang="en-US" sz="1600" dirty="0" err="1">
                <a:cs typeface="Times New Roman" panose="02020603050405020304" pitchFamily="18" charset="0"/>
              </a:rPr>
              <a:t>XGBoost</a:t>
            </a:r>
            <a:r>
              <a:rPr lang="en-US" sz="1600" dirty="0">
                <a:cs typeface="Times New Roman" panose="02020603050405020304" pitchFamily="18" charset="0"/>
              </a:rPr>
              <a:t> for better performance.</a:t>
            </a:r>
          </a:p>
          <a:p>
            <a:pPr marL="285750" indent="-285750">
              <a:lnSpc>
                <a:spcPct val="150000"/>
              </a:lnSpc>
              <a:buClr>
                <a:srgbClr val="C00000"/>
              </a:buClr>
              <a:buFont typeface="Wingdings" panose="05000000000000000000" pitchFamily="2" charset="2"/>
              <a:buChar char="§"/>
            </a:pPr>
            <a:r>
              <a:rPr lang="en-US" sz="1800" b="1" dirty="0">
                <a:cs typeface="Times New Roman" panose="02020603050405020304" pitchFamily="18" charset="0"/>
              </a:rPr>
              <a:t>Optimized Detection </a:t>
            </a:r>
          </a:p>
          <a:p>
            <a:pPr marL="742950" lvl="1" indent="-285750">
              <a:lnSpc>
                <a:spcPct val="150000"/>
              </a:lnSpc>
              <a:buClr>
                <a:srgbClr val="C00000"/>
              </a:buClr>
              <a:buFont typeface="Wingdings" panose="05000000000000000000" pitchFamily="2" charset="2"/>
              <a:buChar char="§"/>
            </a:pPr>
            <a:r>
              <a:rPr lang="en-US" sz="1600" dirty="0">
                <a:cs typeface="Times New Roman" panose="02020603050405020304" pitchFamily="18" charset="0"/>
              </a:rPr>
              <a:t>Through the integration of advanced techniques, the system achieved a balance between speed and accuracy, essential for real-time applications in road safety.</a:t>
            </a:r>
          </a:p>
          <a:p>
            <a:pPr marL="285750" indent="-285750">
              <a:lnSpc>
                <a:spcPct val="150000"/>
              </a:lnSpc>
              <a:buClr>
                <a:srgbClr val="C00000"/>
              </a:buClr>
              <a:buFont typeface="Wingdings" panose="05000000000000000000" pitchFamily="2" charset="2"/>
              <a:buChar char="§"/>
            </a:pPr>
            <a:r>
              <a:rPr lang="en-US" sz="1800" b="1" dirty="0">
                <a:cs typeface="Times New Roman" panose="02020603050405020304" pitchFamily="18" charset="0"/>
              </a:rPr>
              <a:t>Future Directions </a:t>
            </a:r>
          </a:p>
          <a:p>
            <a:pPr marL="742950" lvl="1" indent="-285750">
              <a:lnSpc>
                <a:spcPct val="150000"/>
              </a:lnSpc>
              <a:buClr>
                <a:srgbClr val="C00000"/>
              </a:buClr>
              <a:buFont typeface="Wingdings" panose="05000000000000000000" pitchFamily="2" charset="2"/>
              <a:buChar char="§"/>
            </a:pPr>
            <a:r>
              <a:rPr lang="en-US" sz="1600" dirty="0">
                <a:cs typeface="Times New Roman" panose="02020603050405020304" pitchFamily="18" charset="0"/>
              </a:rPr>
              <a:t>With promising preliminary results, future work will focus on further optimizing inference time and expanding the dataset for more robust real-world application.</a:t>
            </a:r>
          </a:p>
          <a:p>
            <a:pPr marL="285750" indent="-285750">
              <a:lnSpc>
                <a:spcPct val="150000"/>
              </a:lnSpc>
              <a:buClr>
                <a:srgbClr val="C00000"/>
              </a:buClr>
              <a:buFont typeface="Wingdings" panose="05000000000000000000" pitchFamily="2" charset="2"/>
              <a:buChar char="§"/>
            </a:pPr>
            <a:r>
              <a:rPr lang="en-US" sz="1800" b="1" dirty="0">
                <a:cs typeface="Times New Roman" panose="02020603050405020304" pitchFamily="18" charset="0"/>
              </a:rPr>
              <a:t>Broader Impact </a:t>
            </a:r>
          </a:p>
          <a:p>
            <a:pPr marL="742950" lvl="1" indent="-285750">
              <a:lnSpc>
                <a:spcPct val="150000"/>
              </a:lnSpc>
              <a:buClr>
                <a:srgbClr val="C00000"/>
              </a:buClr>
              <a:buFont typeface="Wingdings" panose="05000000000000000000" pitchFamily="2" charset="2"/>
              <a:buChar char="§"/>
            </a:pPr>
            <a:r>
              <a:rPr lang="en-US" sz="1600" dirty="0">
                <a:cs typeface="Times New Roman" panose="02020603050405020304" pitchFamily="18" charset="0"/>
              </a:rPr>
              <a:t>This system not only addresses a critical road safety issue but also opens up new avenues for using EEG data in other cognitive state monitoring scenarios, 	ensuring wider 	applications beyond drowsiness detection.</a:t>
            </a:r>
          </a:p>
        </p:txBody>
      </p:sp>
    </p:spTree>
    <p:extLst>
      <p:ext uri="{BB962C8B-B14F-4D97-AF65-F5344CB8AC3E}">
        <p14:creationId xmlns:p14="http://schemas.microsoft.com/office/powerpoint/2010/main" val="4112867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3433" y="641004"/>
            <a:ext cx="5029423" cy="442987"/>
          </a:xfrm>
          <a:prstGeom prst="rect">
            <a:avLst/>
          </a:prstGeom>
          <a:noFill/>
          <a:ln/>
        </p:spPr>
        <p:txBody>
          <a:bodyPr wrap="none" lIns="0" tIns="0" rIns="0" bIns="0" rtlCol="0" anchor="t"/>
          <a:lstStyle/>
          <a:p>
            <a:pPr defTabSz="571500">
              <a:lnSpc>
                <a:spcPts val="3469"/>
              </a:lnSpc>
            </a:pPr>
            <a:r>
              <a:rPr lang="en-US" sz="4000" b="1" kern="1200" dirty="0">
                <a:solidFill>
                  <a:schemeClr val="tx1"/>
                </a:solidFill>
                <a:ea typeface="Montserrat" pitchFamily="34" charset="-122"/>
                <a:cs typeface="Montserrat" pitchFamily="34" charset="-120"/>
              </a:rPr>
              <a:t>Key Conclusions and Impact</a:t>
            </a:r>
            <a:endParaRPr lang="en-US" sz="4000" b="1" kern="1200" dirty="0">
              <a:solidFill>
                <a:schemeClr val="tx1"/>
              </a:solidFill>
              <a:ea typeface="+mn-ea"/>
              <a:cs typeface="+mn-cs"/>
            </a:endParaRPr>
          </a:p>
        </p:txBody>
      </p:sp>
      <p:pic>
        <p:nvPicPr>
          <p:cNvPr id="3" name="Image 0" descr="preencoded.png"/>
          <p:cNvPicPr>
            <a:picLocks noChangeAspect="1"/>
          </p:cNvPicPr>
          <p:nvPr/>
        </p:nvPicPr>
        <p:blipFill>
          <a:blip r:embed="rId3"/>
          <a:stretch>
            <a:fillRect/>
          </a:stretch>
        </p:blipFill>
        <p:spPr>
          <a:xfrm>
            <a:off x="2076941" y="1792004"/>
            <a:ext cx="1008757" cy="504974"/>
          </a:xfrm>
          <a:prstGeom prst="rect">
            <a:avLst/>
          </a:prstGeom>
        </p:spPr>
      </p:pic>
      <p:sp>
        <p:nvSpPr>
          <p:cNvPr id="4" name="Text 1"/>
          <p:cNvSpPr/>
          <p:nvPr/>
        </p:nvSpPr>
        <p:spPr>
          <a:xfrm>
            <a:off x="2549321" y="1957204"/>
            <a:ext cx="63996" cy="283443"/>
          </a:xfrm>
          <a:prstGeom prst="rect">
            <a:avLst/>
          </a:prstGeom>
          <a:noFill/>
          <a:ln/>
        </p:spPr>
        <p:txBody>
          <a:bodyPr wrap="none" lIns="0" tIns="0" rIns="0" bIns="0" rtlCol="0" anchor="t"/>
          <a:lstStyle/>
          <a:p>
            <a:pPr algn="ctr" defTabSz="571500">
              <a:lnSpc>
                <a:spcPts val="2219"/>
              </a:lnSpc>
            </a:pPr>
            <a:r>
              <a:rPr lang="en-US" sz="2000" kern="1200" dirty="0">
                <a:solidFill>
                  <a:schemeClr val="bg1"/>
                </a:solidFill>
                <a:ea typeface="Montserrat" pitchFamily="34" charset="-122"/>
                <a:cs typeface="Montserrat" pitchFamily="34" charset="-120"/>
              </a:rPr>
              <a:t>1</a:t>
            </a:r>
            <a:endParaRPr lang="en-US" sz="2000" kern="1200" dirty="0">
              <a:solidFill>
                <a:schemeClr val="bg1"/>
              </a:solidFill>
              <a:ea typeface="+mn-ea"/>
              <a:cs typeface="+mn-cs"/>
            </a:endParaRPr>
          </a:p>
        </p:txBody>
      </p:sp>
      <p:sp>
        <p:nvSpPr>
          <p:cNvPr id="5" name="Text 2"/>
          <p:cNvSpPr/>
          <p:nvPr/>
        </p:nvSpPr>
        <p:spPr>
          <a:xfrm>
            <a:off x="3227456" y="1933763"/>
            <a:ext cx="1159223" cy="221456"/>
          </a:xfrm>
          <a:prstGeom prst="rect">
            <a:avLst/>
          </a:prstGeom>
          <a:noFill/>
          <a:ln/>
        </p:spPr>
        <p:txBody>
          <a:bodyPr wrap="none" lIns="0" tIns="0" rIns="0" bIns="0" rtlCol="0" anchor="t"/>
          <a:lstStyle/>
          <a:p>
            <a:pPr defTabSz="571500">
              <a:lnSpc>
                <a:spcPts val="1719"/>
              </a:lnSpc>
            </a:pPr>
            <a:r>
              <a:rPr lang="en-US" sz="2000" kern="1200" dirty="0">
                <a:solidFill>
                  <a:schemeClr val="tx1"/>
                </a:solidFill>
                <a:ea typeface="Montserrat" pitchFamily="34" charset="-122"/>
                <a:cs typeface="Montserrat" pitchFamily="34" charset="-120"/>
              </a:rPr>
              <a:t>Performance</a:t>
            </a:r>
            <a:endParaRPr lang="en-US" sz="2000" kern="1200" dirty="0">
              <a:solidFill>
                <a:schemeClr val="tx1"/>
              </a:solidFill>
              <a:ea typeface="+mn-ea"/>
              <a:cs typeface="+mn-cs"/>
            </a:endParaRPr>
          </a:p>
        </p:txBody>
      </p:sp>
      <p:sp>
        <p:nvSpPr>
          <p:cNvPr id="6" name="Shape 3"/>
          <p:cNvSpPr/>
          <p:nvPr/>
        </p:nvSpPr>
        <p:spPr>
          <a:xfrm>
            <a:off x="3121119" y="2305164"/>
            <a:ext cx="5538639" cy="9525"/>
          </a:xfrm>
          <a:prstGeom prst="roundRect">
            <a:avLst>
              <a:gd name="adj" fmla="val 625116"/>
            </a:avLst>
          </a:prstGeom>
          <a:solidFill>
            <a:srgbClr val="4A2C85"/>
          </a:solidFill>
          <a:ln/>
        </p:spPr>
      </p:sp>
      <p:pic>
        <p:nvPicPr>
          <p:cNvPr id="7" name="Image 1" descr="preencoded.png"/>
          <p:cNvPicPr>
            <a:picLocks noChangeAspect="1"/>
          </p:cNvPicPr>
          <p:nvPr/>
        </p:nvPicPr>
        <p:blipFill>
          <a:blip r:embed="rId4"/>
          <a:stretch>
            <a:fillRect/>
          </a:stretch>
        </p:blipFill>
        <p:spPr>
          <a:xfrm>
            <a:off x="1572562" y="2332399"/>
            <a:ext cx="2017514" cy="504974"/>
          </a:xfrm>
          <a:prstGeom prst="rect">
            <a:avLst/>
          </a:prstGeom>
        </p:spPr>
      </p:pic>
      <p:sp>
        <p:nvSpPr>
          <p:cNvPr id="8" name="Text 4"/>
          <p:cNvSpPr/>
          <p:nvPr/>
        </p:nvSpPr>
        <p:spPr>
          <a:xfrm>
            <a:off x="2531016" y="2443128"/>
            <a:ext cx="100608" cy="283443"/>
          </a:xfrm>
          <a:prstGeom prst="rect">
            <a:avLst/>
          </a:prstGeom>
          <a:noFill/>
          <a:ln/>
        </p:spPr>
        <p:txBody>
          <a:bodyPr wrap="none" lIns="0" tIns="0" rIns="0" bIns="0" rtlCol="0" anchor="t"/>
          <a:lstStyle/>
          <a:p>
            <a:pPr algn="ctr" defTabSz="571500">
              <a:lnSpc>
                <a:spcPts val="2219"/>
              </a:lnSpc>
            </a:pPr>
            <a:r>
              <a:rPr lang="en-US" sz="2000" kern="1200" dirty="0">
                <a:solidFill>
                  <a:schemeClr val="bg1"/>
                </a:solidFill>
                <a:ea typeface="Montserrat" pitchFamily="34" charset="-122"/>
                <a:cs typeface="Montserrat" pitchFamily="34" charset="-120"/>
              </a:rPr>
              <a:t>2</a:t>
            </a:r>
            <a:endParaRPr lang="en-US" sz="2000" kern="1200" dirty="0">
              <a:solidFill>
                <a:schemeClr val="bg1"/>
              </a:solidFill>
              <a:ea typeface="+mn-ea"/>
              <a:cs typeface="+mn-cs"/>
            </a:endParaRPr>
          </a:p>
        </p:txBody>
      </p:sp>
      <p:sp>
        <p:nvSpPr>
          <p:cNvPr id="9" name="Text 5"/>
          <p:cNvSpPr/>
          <p:nvPr/>
        </p:nvSpPr>
        <p:spPr>
          <a:xfrm>
            <a:off x="3731835" y="2474158"/>
            <a:ext cx="890736" cy="221456"/>
          </a:xfrm>
          <a:prstGeom prst="rect">
            <a:avLst/>
          </a:prstGeom>
          <a:noFill/>
          <a:ln/>
        </p:spPr>
        <p:txBody>
          <a:bodyPr wrap="none" lIns="0" tIns="0" rIns="0" bIns="0" rtlCol="0" anchor="t"/>
          <a:lstStyle/>
          <a:p>
            <a:pPr defTabSz="571500">
              <a:lnSpc>
                <a:spcPts val="1719"/>
              </a:lnSpc>
            </a:pPr>
            <a:r>
              <a:rPr lang="en-US" sz="2000" kern="1200" dirty="0">
                <a:solidFill>
                  <a:schemeClr val="tx1"/>
                </a:solidFill>
                <a:ea typeface="Montserrat" pitchFamily="34" charset="-122"/>
                <a:cs typeface="Montserrat" pitchFamily="34" charset="-120"/>
              </a:rPr>
              <a:t>Real-Time</a:t>
            </a:r>
            <a:endParaRPr lang="en-US" sz="2000" kern="1200" dirty="0">
              <a:solidFill>
                <a:schemeClr val="tx1"/>
              </a:solidFill>
              <a:ea typeface="+mn-ea"/>
              <a:cs typeface="+mn-cs"/>
            </a:endParaRPr>
          </a:p>
        </p:txBody>
      </p:sp>
      <p:sp>
        <p:nvSpPr>
          <p:cNvPr id="10" name="Shape 6"/>
          <p:cNvSpPr/>
          <p:nvPr/>
        </p:nvSpPr>
        <p:spPr>
          <a:xfrm>
            <a:off x="3625497" y="2845559"/>
            <a:ext cx="5034260" cy="9525"/>
          </a:xfrm>
          <a:prstGeom prst="roundRect">
            <a:avLst>
              <a:gd name="adj" fmla="val 625116"/>
            </a:avLst>
          </a:prstGeom>
          <a:solidFill>
            <a:srgbClr val="4A2C85"/>
          </a:solidFill>
          <a:ln/>
        </p:spPr>
      </p:sp>
      <p:pic>
        <p:nvPicPr>
          <p:cNvPr id="11" name="Image 2" descr="preencoded.png"/>
          <p:cNvPicPr>
            <a:picLocks noChangeAspect="1"/>
          </p:cNvPicPr>
          <p:nvPr/>
        </p:nvPicPr>
        <p:blipFill>
          <a:blip r:embed="rId5"/>
          <a:stretch>
            <a:fillRect/>
          </a:stretch>
        </p:blipFill>
        <p:spPr>
          <a:xfrm>
            <a:off x="1068183" y="2872794"/>
            <a:ext cx="3026271" cy="504974"/>
          </a:xfrm>
          <a:prstGeom prst="rect">
            <a:avLst/>
          </a:prstGeom>
        </p:spPr>
      </p:pic>
      <p:sp>
        <p:nvSpPr>
          <p:cNvPr id="12" name="Text 7"/>
          <p:cNvSpPr/>
          <p:nvPr/>
        </p:nvSpPr>
        <p:spPr>
          <a:xfrm>
            <a:off x="2531313" y="2983523"/>
            <a:ext cx="99938" cy="283443"/>
          </a:xfrm>
          <a:prstGeom prst="rect">
            <a:avLst/>
          </a:prstGeom>
          <a:noFill/>
          <a:ln/>
        </p:spPr>
        <p:txBody>
          <a:bodyPr wrap="none" lIns="0" tIns="0" rIns="0" bIns="0" rtlCol="0" anchor="t"/>
          <a:lstStyle/>
          <a:p>
            <a:pPr algn="ctr" defTabSz="571500">
              <a:lnSpc>
                <a:spcPts val="2219"/>
              </a:lnSpc>
            </a:pPr>
            <a:r>
              <a:rPr lang="en-US" sz="2000" kern="1200" dirty="0">
                <a:solidFill>
                  <a:schemeClr val="bg1"/>
                </a:solidFill>
                <a:ea typeface="Montserrat" pitchFamily="34" charset="-122"/>
                <a:cs typeface="Montserrat" pitchFamily="34" charset="-120"/>
              </a:rPr>
              <a:t>3</a:t>
            </a:r>
            <a:endParaRPr lang="en-US" sz="2000" kern="1200" dirty="0">
              <a:solidFill>
                <a:schemeClr val="bg1"/>
              </a:solidFill>
              <a:ea typeface="+mn-ea"/>
              <a:cs typeface="+mn-cs"/>
            </a:endParaRPr>
          </a:p>
        </p:txBody>
      </p:sp>
      <p:sp>
        <p:nvSpPr>
          <p:cNvPr id="13" name="Text 8"/>
          <p:cNvSpPr/>
          <p:nvPr/>
        </p:nvSpPr>
        <p:spPr>
          <a:xfrm>
            <a:off x="4236214" y="3014553"/>
            <a:ext cx="806202" cy="221456"/>
          </a:xfrm>
          <a:prstGeom prst="rect">
            <a:avLst/>
          </a:prstGeom>
          <a:noFill/>
          <a:ln/>
        </p:spPr>
        <p:txBody>
          <a:bodyPr wrap="none" lIns="0" tIns="0" rIns="0" bIns="0" rtlCol="0" anchor="t"/>
          <a:lstStyle/>
          <a:p>
            <a:pPr defTabSz="571500">
              <a:lnSpc>
                <a:spcPts val="1719"/>
              </a:lnSpc>
            </a:pPr>
            <a:r>
              <a:rPr lang="en-US" sz="2000" kern="1200" dirty="0">
                <a:solidFill>
                  <a:schemeClr val="tx1"/>
                </a:solidFill>
                <a:ea typeface="Montserrat" pitchFamily="34" charset="-122"/>
                <a:cs typeface="Montserrat" pitchFamily="34" charset="-120"/>
              </a:rPr>
              <a:t>Accuracy</a:t>
            </a:r>
            <a:endParaRPr lang="en-US" sz="2000" kern="1200" dirty="0">
              <a:solidFill>
                <a:schemeClr val="tx1"/>
              </a:solidFill>
              <a:ea typeface="+mn-ea"/>
              <a:cs typeface="+mn-cs"/>
            </a:endParaRPr>
          </a:p>
        </p:txBody>
      </p:sp>
      <p:sp>
        <p:nvSpPr>
          <p:cNvPr id="14" name="Shape 9"/>
          <p:cNvSpPr/>
          <p:nvPr/>
        </p:nvSpPr>
        <p:spPr>
          <a:xfrm>
            <a:off x="4129876" y="3385954"/>
            <a:ext cx="4529882" cy="9525"/>
          </a:xfrm>
          <a:prstGeom prst="roundRect">
            <a:avLst>
              <a:gd name="adj" fmla="val 625116"/>
            </a:avLst>
          </a:prstGeom>
          <a:solidFill>
            <a:srgbClr val="4A2C85"/>
          </a:solidFill>
          <a:ln/>
        </p:spPr>
      </p:sp>
      <p:pic>
        <p:nvPicPr>
          <p:cNvPr id="15" name="Image 3" descr="preencoded.png"/>
          <p:cNvPicPr>
            <a:picLocks noChangeAspect="1"/>
          </p:cNvPicPr>
          <p:nvPr/>
        </p:nvPicPr>
        <p:blipFill>
          <a:blip r:embed="rId6"/>
          <a:stretch>
            <a:fillRect/>
          </a:stretch>
        </p:blipFill>
        <p:spPr>
          <a:xfrm>
            <a:off x="563731" y="3413189"/>
            <a:ext cx="4035103" cy="504974"/>
          </a:xfrm>
          <a:prstGeom prst="rect">
            <a:avLst/>
          </a:prstGeom>
        </p:spPr>
      </p:pic>
      <p:sp>
        <p:nvSpPr>
          <p:cNvPr id="16" name="Text 10"/>
          <p:cNvSpPr/>
          <p:nvPr/>
        </p:nvSpPr>
        <p:spPr>
          <a:xfrm>
            <a:off x="2522681" y="3523917"/>
            <a:ext cx="117128" cy="283443"/>
          </a:xfrm>
          <a:prstGeom prst="rect">
            <a:avLst/>
          </a:prstGeom>
          <a:noFill/>
          <a:ln/>
        </p:spPr>
        <p:txBody>
          <a:bodyPr wrap="none" lIns="0" tIns="0" rIns="0" bIns="0" rtlCol="0" anchor="t"/>
          <a:lstStyle/>
          <a:p>
            <a:pPr algn="ctr" defTabSz="571500">
              <a:lnSpc>
                <a:spcPts val="2219"/>
              </a:lnSpc>
            </a:pPr>
            <a:r>
              <a:rPr lang="en-US" sz="2000" kern="1200" dirty="0">
                <a:solidFill>
                  <a:schemeClr val="bg1"/>
                </a:solidFill>
                <a:ea typeface="Montserrat" pitchFamily="34" charset="-122"/>
                <a:cs typeface="Montserrat" pitchFamily="34" charset="-120"/>
              </a:rPr>
              <a:t>4</a:t>
            </a:r>
            <a:endParaRPr lang="en-US" sz="2000" kern="1200" dirty="0">
              <a:solidFill>
                <a:schemeClr val="bg1"/>
              </a:solidFill>
              <a:ea typeface="+mn-ea"/>
              <a:cs typeface="+mn-cs"/>
            </a:endParaRPr>
          </a:p>
        </p:txBody>
      </p:sp>
      <p:sp>
        <p:nvSpPr>
          <p:cNvPr id="17" name="Text 11"/>
          <p:cNvSpPr/>
          <p:nvPr/>
        </p:nvSpPr>
        <p:spPr>
          <a:xfrm>
            <a:off x="4740592" y="3554948"/>
            <a:ext cx="1765771" cy="221456"/>
          </a:xfrm>
          <a:prstGeom prst="rect">
            <a:avLst/>
          </a:prstGeom>
          <a:noFill/>
          <a:ln/>
        </p:spPr>
        <p:txBody>
          <a:bodyPr wrap="none" lIns="0" tIns="0" rIns="0" bIns="0" rtlCol="0" anchor="t"/>
          <a:lstStyle/>
          <a:p>
            <a:pPr defTabSz="571500">
              <a:lnSpc>
                <a:spcPts val="1719"/>
              </a:lnSpc>
            </a:pPr>
            <a:r>
              <a:rPr lang="en-US" sz="2000" kern="1200" dirty="0">
                <a:solidFill>
                  <a:schemeClr val="tx1"/>
                </a:solidFill>
                <a:ea typeface="Montserrat" pitchFamily="34" charset="-122"/>
                <a:cs typeface="Montserrat" pitchFamily="34" charset="-120"/>
              </a:rPr>
              <a:t>Cognitive Detection</a:t>
            </a:r>
            <a:endParaRPr lang="en-US" sz="2000" kern="1200" dirty="0">
              <a:solidFill>
                <a:schemeClr val="tx1"/>
              </a:solidFill>
              <a:ea typeface="+mn-ea"/>
              <a:cs typeface="+mn-cs"/>
            </a:endParaRPr>
          </a:p>
        </p:txBody>
      </p:sp>
      <p:sp>
        <p:nvSpPr>
          <p:cNvPr id="18" name="Text 12"/>
          <p:cNvSpPr/>
          <p:nvPr/>
        </p:nvSpPr>
        <p:spPr>
          <a:xfrm>
            <a:off x="563433" y="4479095"/>
            <a:ext cx="8151763" cy="855889"/>
          </a:xfrm>
          <a:prstGeom prst="rect">
            <a:avLst/>
          </a:prstGeom>
          <a:noFill/>
          <a:ln/>
        </p:spPr>
        <p:txBody>
          <a:bodyPr wrap="square" lIns="0" tIns="0" rIns="0" bIns="0" rtlCol="0" anchor="t"/>
          <a:lstStyle/>
          <a:p>
            <a:pPr defTabSz="571500">
              <a:lnSpc>
                <a:spcPts val="1781"/>
              </a:lnSpc>
            </a:pPr>
            <a:r>
              <a:rPr lang="en-US" kern="1200" dirty="0">
                <a:solidFill>
                  <a:schemeClr val="tx1"/>
                </a:solidFill>
                <a:ea typeface="Heebo Light" pitchFamily="34" charset="-122"/>
                <a:cs typeface="Heebo Light" pitchFamily="34" charset="-120"/>
              </a:rPr>
              <a:t>EEG-based monitoring extends to other cognitive applications. These include aviation, healthcare, and autonomous vehicles, improving safety standards.</a:t>
            </a:r>
            <a:endParaRPr lang="en-US" kern="1200" dirty="0">
              <a:solidFill>
                <a:schemeClr val="tx1"/>
              </a:solidFill>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7617" y="784365"/>
            <a:ext cx="4825008" cy="442987"/>
          </a:xfrm>
          <a:prstGeom prst="rect">
            <a:avLst/>
          </a:prstGeom>
          <a:noFill/>
          <a:ln/>
        </p:spPr>
        <p:txBody>
          <a:bodyPr wrap="none" lIns="0" tIns="0" rIns="0" bIns="0" rtlCol="0" anchor="t"/>
          <a:lstStyle/>
          <a:p>
            <a:pPr defTabSz="571500">
              <a:lnSpc>
                <a:spcPts val="3469"/>
              </a:lnSpc>
            </a:pPr>
            <a:r>
              <a:rPr lang="en-US" sz="4000" kern="1200" dirty="0">
                <a:solidFill>
                  <a:schemeClr val="tx1"/>
                </a:solidFill>
                <a:ea typeface="Montserrat" pitchFamily="34" charset="-122"/>
                <a:cs typeface="Montserrat" pitchFamily="34" charset="-120"/>
              </a:rPr>
              <a:t>Future Research Directions</a:t>
            </a:r>
            <a:endParaRPr lang="en-US" sz="4000" kern="1200" dirty="0">
              <a:solidFill>
                <a:schemeClr val="tx1"/>
              </a:solidFill>
              <a:ea typeface="+mn-ea"/>
              <a:cs typeface="+mn-cs"/>
            </a:endParaRPr>
          </a:p>
        </p:txBody>
      </p:sp>
      <p:sp>
        <p:nvSpPr>
          <p:cNvPr id="3" name="Shape 1"/>
          <p:cNvSpPr/>
          <p:nvPr/>
        </p:nvSpPr>
        <p:spPr>
          <a:xfrm>
            <a:off x="527650" y="1962637"/>
            <a:ext cx="1018952" cy="504974"/>
          </a:xfrm>
          <a:prstGeom prst="roundRect">
            <a:avLst>
              <a:gd name="adj" fmla="val 11791"/>
            </a:avLst>
          </a:prstGeom>
          <a:solidFill>
            <a:srgbClr val="31136C"/>
          </a:solidFill>
          <a:ln w="7620">
            <a:solidFill>
              <a:srgbClr val="4A2C85"/>
            </a:solidFill>
            <a:prstDash val="solid"/>
          </a:ln>
        </p:spPr>
      </p:sp>
      <p:sp>
        <p:nvSpPr>
          <p:cNvPr id="4" name="Text 2"/>
          <p:cNvSpPr/>
          <p:nvPr/>
        </p:nvSpPr>
        <p:spPr>
          <a:xfrm>
            <a:off x="674171" y="2073366"/>
            <a:ext cx="63996" cy="283443"/>
          </a:xfrm>
          <a:prstGeom prst="rect">
            <a:avLst/>
          </a:prstGeom>
          <a:noFill/>
          <a:ln/>
        </p:spPr>
        <p:txBody>
          <a:bodyPr wrap="none" lIns="0" tIns="0" rIns="0" bIns="0" rtlCol="0" anchor="t"/>
          <a:lstStyle/>
          <a:p>
            <a:pPr algn="ctr" defTabSz="571500">
              <a:lnSpc>
                <a:spcPts val="2219"/>
              </a:lnSpc>
            </a:pPr>
            <a:r>
              <a:rPr lang="en-US" sz="2000" kern="1200" dirty="0">
                <a:solidFill>
                  <a:schemeClr val="bg1"/>
                </a:solidFill>
                <a:ea typeface="Montserrat" pitchFamily="34" charset="-122"/>
                <a:cs typeface="Montserrat" pitchFamily="34" charset="-120"/>
              </a:rPr>
              <a:t>1</a:t>
            </a:r>
            <a:endParaRPr lang="en-US" sz="2000" kern="1200" dirty="0">
              <a:solidFill>
                <a:schemeClr val="bg1"/>
              </a:solidFill>
              <a:ea typeface="+mn-ea"/>
              <a:cs typeface="+mn-cs"/>
            </a:endParaRPr>
          </a:p>
        </p:txBody>
      </p:sp>
      <p:sp>
        <p:nvSpPr>
          <p:cNvPr id="5" name="Text 3"/>
          <p:cNvSpPr/>
          <p:nvPr/>
        </p:nvSpPr>
        <p:spPr>
          <a:xfrm>
            <a:off x="1688361" y="2104396"/>
            <a:ext cx="1409626" cy="221456"/>
          </a:xfrm>
          <a:prstGeom prst="rect">
            <a:avLst/>
          </a:prstGeom>
          <a:noFill/>
          <a:ln/>
        </p:spPr>
        <p:txBody>
          <a:bodyPr wrap="none" lIns="0" tIns="0" rIns="0" bIns="0" rtlCol="0" anchor="t"/>
          <a:lstStyle/>
          <a:p>
            <a:pPr defTabSz="571500">
              <a:lnSpc>
                <a:spcPts val="1719"/>
              </a:lnSpc>
            </a:pPr>
            <a:r>
              <a:rPr lang="en-US" sz="2000" kern="1200" dirty="0">
                <a:solidFill>
                  <a:schemeClr val="tx1"/>
                </a:solidFill>
                <a:ea typeface="Montserrat" pitchFamily="34" charset="-122"/>
                <a:cs typeface="Montserrat" pitchFamily="34" charset="-120"/>
              </a:rPr>
              <a:t>Expand Dataset</a:t>
            </a:r>
            <a:endParaRPr lang="en-US" sz="2000" kern="1200" dirty="0">
              <a:solidFill>
                <a:schemeClr val="tx1"/>
              </a:solidFill>
              <a:ea typeface="+mn-ea"/>
              <a:cs typeface="+mn-cs"/>
            </a:endParaRPr>
          </a:p>
        </p:txBody>
      </p:sp>
      <p:sp>
        <p:nvSpPr>
          <p:cNvPr id="6" name="Shape 4"/>
          <p:cNvSpPr/>
          <p:nvPr/>
        </p:nvSpPr>
        <p:spPr>
          <a:xfrm>
            <a:off x="1617444" y="2458087"/>
            <a:ext cx="6991127" cy="9525"/>
          </a:xfrm>
          <a:prstGeom prst="roundRect">
            <a:avLst>
              <a:gd name="adj" fmla="val 625116"/>
            </a:avLst>
          </a:prstGeom>
          <a:solidFill>
            <a:srgbClr val="4A2C85"/>
          </a:solidFill>
          <a:ln/>
        </p:spPr>
      </p:sp>
      <p:sp>
        <p:nvSpPr>
          <p:cNvPr id="7" name="Shape 5"/>
          <p:cNvSpPr/>
          <p:nvPr/>
        </p:nvSpPr>
        <p:spPr>
          <a:xfrm>
            <a:off x="527650" y="2538454"/>
            <a:ext cx="2037904" cy="504974"/>
          </a:xfrm>
          <a:prstGeom prst="roundRect">
            <a:avLst>
              <a:gd name="adj" fmla="val 11791"/>
            </a:avLst>
          </a:prstGeom>
          <a:solidFill>
            <a:srgbClr val="31136C"/>
          </a:solidFill>
          <a:ln w="7620">
            <a:solidFill>
              <a:srgbClr val="4A2C85"/>
            </a:solidFill>
            <a:prstDash val="solid"/>
          </a:ln>
        </p:spPr>
      </p:sp>
      <p:sp>
        <p:nvSpPr>
          <p:cNvPr id="8" name="Text 6"/>
          <p:cNvSpPr/>
          <p:nvPr/>
        </p:nvSpPr>
        <p:spPr>
          <a:xfrm>
            <a:off x="674171" y="2649182"/>
            <a:ext cx="100608" cy="283443"/>
          </a:xfrm>
          <a:prstGeom prst="rect">
            <a:avLst/>
          </a:prstGeom>
          <a:noFill/>
          <a:ln/>
        </p:spPr>
        <p:txBody>
          <a:bodyPr wrap="none" lIns="0" tIns="0" rIns="0" bIns="0" rtlCol="0" anchor="t"/>
          <a:lstStyle/>
          <a:p>
            <a:pPr algn="ctr" defTabSz="571500">
              <a:lnSpc>
                <a:spcPts val="2219"/>
              </a:lnSpc>
            </a:pPr>
            <a:r>
              <a:rPr lang="en-US" sz="2000" kern="1200" dirty="0">
                <a:solidFill>
                  <a:schemeClr val="bg1"/>
                </a:solidFill>
                <a:ea typeface="Montserrat" pitchFamily="34" charset="-122"/>
                <a:cs typeface="Montserrat" pitchFamily="34" charset="-120"/>
              </a:rPr>
              <a:t>2</a:t>
            </a:r>
            <a:endParaRPr lang="en-US" sz="2000" kern="1200" dirty="0">
              <a:solidFill>
                <a:schemeClr val="bg1"/>
              </a:solidFill>
              <a:ea typeface="+mn-ea"/>
              <a:cs typeface="+mn-cs"/>
            </a:endParaRPr>
          </a:p>
        </p:txBody>
      </p:sp>
      <p:sp>
        <p:nvSpPr>
          <p:cNvPr id="9" name="Text 7"/>
          <p:cNvSpPr/>
          <p:nvPr/>
        </p:nvSpPr>
        <p:spPr>
          <a:xfrm>
            <a:off x="2707312" y="2680213"/>
            <a:ext cx="1169119" cy="221456"/>
          </a:xfrm>
          <a:prstGeom prst="rect">
            <a:avLst/>
          </a:prstGeom>
          <a:noFill/>
          <a:ln/>
        </p:spPr>
        <p:txBody>
          <a:bodyPr wrap="none" lIns="0" tIns="0" rIns="0" bIns="0" rtlCol="0" anchor="t"/>
          <a:lstStyle/>
          <a:p>
            <a:pPr defTabSz="571500">
              <a:lnSpc>
                <a:spcPts val="1719"/>
              </a:lnSpc>
            </a:pPr>
            <a:r>
              <a:rPr lang="en-US" sz="2000" kern="1200" dirty="0">
                <a:solidFill>
                  <a:schemeClr val="tx1"/>
                </a:solidFill>
                <a:ea typeface="Montserrat" pitchFamily="34" charset="-122"/>
                <a:cs typeface="Montserrat" pitchFamily="34" charset="-120"/>
              </a:rPr>
              <a:t>Optimization</a:t>
            </a:r>
            <a:endParaRPr lang="en-US" sz="2000" kern="1200" dirty="0">
              <a:solidFill>
                <a:schemeClr val="tx1"/>
              </a:solidFill>
              <a:ea typeface="+mn-ea"/>
              <a:cs typeface="+mn-cs"/>
            </a:endParaRPr>
          </a:p>
        </p:txBody>
      </p:sp>
      <p:sp>
        <p:nvSpPr>
          <p:cNvPr id="10" name="Shape 8"/>
          <p:cNvSpPr/>
          <p:nvPr/>
        </p:nvSpPr>
        <p:spPr>
          <a:xfrm>
            <a:off x="2636395" y="3033902"/>
            <a:ext cx="5972175" cy="9525"/>
          </a:xfrm>
          <a:prstGeom prst="roundRect">
            <a:avLst>
              <a:gd name="adj" fmla="val 625116"/>
            </a:avLst>
          </a:prstGeom>
          <a:solidFill>
            <a:srgbClr val="4A2C85"/>
          </a:solidFill>
          <a:ln/>
        </p:spPr>
      </p:sp>
      <p:sp>
        <p:nvSpPr>
          <p:cNvPr id="11" name="Shape 9"/>
          <p:cNvSpPr/>
          <p:nvPr/>
        </p:nvSpPr>
        <p:spPr>
          <a:xfrm>
            <a:off x="527650" y="3114270"/>
            <a:ext cx="3056855" cy="504974"/>
          </a:xfrm>
          <a:prstGeom prst="roundRect">
            <a:avLst>
              <a:gd name="adj" fmla="val 11791"/>
            </a:avLst>
          </a:prstGeom>
          <a:solidFill>
            <a:srgbClr val="31136C"/>
          </a:solidFill>
          <a:ln w="7620">
            <a:solidFill>
              <a:srgbClr val="4A2C85"/>
            </a:solidFill>
            <a:prstDash val="solid"/>
          </a:ln>
        </p:spPr>
      </p:sp>
      <p:sp>
        <p:nvSpPr>
          <p:cNvPr id="12" name="Text 10"/>
          <p:cNvSpPr/>
          <p:nvPr/>
        </p:nvSpPr>
        <p:spPr>
          <a:xfrm>
            <a:off x="674171" y="3224998"/>
            <a:ext cx="99938" cy="283443"/>
          </a:xfrm>
          <a:prstGeom prst="rect">
            <a:avLst/>
          </a:prstGeom>
          <a:noFill/>
          <a:ln/>
        </p:spPr>
        <p:txBody>
          <a:bodyPr wrap="none" lIns="0" tIns="0" rIns="0" bIns="0" rtlCol="0" anchor="t"/>
          <a:lstStyle/>
          <a:p>
            <a:pPr algn="ctr" defTabSz="571500">
              <a:lnSpc>
                <a:spcPts val="2219"/>
              </a:lnSpc>
            </a:pPr>
            <a:r>
              <a:rPr lang="en-US" sz="2000" kern="1200" dirty="0">
                <a:solidFill>
                  <a:schemeClr val="bg1"/>
                </a:solidFill>
                <a:ea typeface="Montserrat" pitchFamily="34" charset="-122"/>
                <a:cs typeface="Montserrat" pitchFamily="34" charset="-120"/>
              </a:rPr>
              <a:t>3</a:t>
            </a:r>
            <a:endParaRPr lang="en-US" sz="2000" kern="1200" dirty="0">
              <a:solidFill>
                <a:schemeClr val="bg1"/>
              </a:solidFill>
              <a:ea typeface="+mn-ea"/>
              <a:cs typeface="+mn-cs"/>
            </a:endParaRPr>
          </a:p>
        </p:txBody>
      </p:sp>
      <p:sp>
        <p:nvSpPr>
          <p:cNvPr id="13" name="Text 11"/>
          <p:cNvSpPr/>
          <p:nvPr/>
        </p:nvSpPr>
        <p:spPr>
          <a:xfrm>
            <a:off x="3726264" y="3256029"/>
            <a:ext cx="1676177" cy="221456"/>
          </a:xfrm>
          <a:prstGeom prst="rect">
            <a:avLst/>
          </a:prstGeom>
          <a:noFill/>
          <a:ln/>
        </p:spPr>
        <p:txBody>
          <a:bodyPr wrap="none" lIns="0" tIns="0" rIns="0" bIns="0" rtlCol="0" anchor="t"/>
          <a:lstStyle/>
          <a:p>
            <a:pPr defTabSz="571500">
              <a:lnSpc>
                <a:spcPts val="1719"/>
              </a:lnSpc>
            </a:pPr>
            <a:r>
              <a:rPr lang="en-US" sz="2000" kern="1200" dirty="0">
                <a:solidFill>
                  <a:schemeClr val="tx1"/>
                </a:solidFill>
                <a:ea typeface="Montserrat" pitchFamily="34" charset="-122"/>
                <a:cs typeface="Montserrat" pitchFamily="34" charset="-120"/>
              </a:rPr>
              <a:t>Vehicle Integration</a:t>
            </a:r>
            <a:endParaRPr lang="en-US" sz="2000" kern="1200" dirty="0">
              <a:solidFill>
                <a:schemeClr val="tx1"/>
              </a:solidFill>
              <a:ea typeface="+mn-ea"/>
              <a:cs typeface="+mn-cs"/>
            </a:endParaRPr>
          </a:p>
        </p:txBody>
      </p:sp>
      <p:sp>
        <p:nvSpPr>
          <p:cNvPr id="14" name="Shape 12"/>
          <p:cNvSpPr/>
          <p:nvPr/>
        </p:nvSpPr>
        <p:spPr>
          <a:xfrm>
            <a:off x="3655348" y="3609719"/>
            <a:ext cx="4953223" cy="9525"/>
          </a:xfrm>
          <a:prstGeom prst="roundRect">
            <a:avLst>
              <a:gd name="adj" fmla="val 625116"/>
            </a:avLst>
          </a:prstGeom>
          <a:solidFill>
            <a:srgbClr val="4A2C85"/>
          </a:solidFill>
          <a:ln/>
        </p:spPr>
      </p:sp>
      <p:sp>
        <p:nvSpPr>
          <p:cNvPr id="15" name="Shape 13"/>
          <p:cNvSpPr/>
          <p:nvPr/>
        </p:nvSpPr>
        <p:spPr>
          <a:xfrm>
            <a:off x="527650" y="3690085"/>
            <a:ext cx="4075881" cy="504974"/>
          </a:xfrm>
          <a:prstGeom prst="roundRect">
            <a:avLst>
              <a:gd name="adj" fmla="val 11791"/>
            </a:avLst>
          </a:prstGeom>
          <a:solidFill>
            <a:srgbClr val="31136C"/>
          </a:solidFill>
          <a:ln w="7620">
            <a:solidFill>
              <a:srgbClr val="4A2C85"/>
            </a:solidFill>
            <a:prstDash val="solid"/>
          </a:ln>
        </p:spPr>
      </p:sp>
      <p:sp>
        <p:nvSpPr>
          <p:cNvPr id="16" name="Text 14"/>
          <p:cNvSpPr/>
          <p:nvPr/>
        </p:nvSpPr>
        <p:spPr>
          <a:xfrm>
            <a:off x="674171" y="3800814"/>
            <a:ext cx="117128" cy="283443"/>
          </a:xfrm>
          <a:prstGeom prst="rect">
            <a:avLst/>
          </a:prstGeom>
          <a:noFill/>
          <a:ln/>
        </p:spPr>
        <p:txBody>
          <a:bodyPr wrap="none" lIns="0" tIns="0" rIns="0" bIns="0" rtlCol="0" anchor="t"/>
          <a:lstStyle/>
          <a:p>
            <a:pPr algn="ctr" defTabSz="571500">
              <a:lnSpc>
                <a:spcPts val="2219"/>
              </a:lnSpc>
            </a:pPr>
            <a:r>
              <a:rPr lang="en-US" sz="2000" kern="1200" dirty="0">
                <a:solidFill>
                  <a:schemeClr val="bg1"/>
                </a:solidFill>
                <a:ea typeface="Montserrat" pitchFamily="34" charset="-122"/>
                <a:cs typeface="Montserrat" pitchFamily="34" charset="-120"/>
              </a:rPr>
              <a:t>4</a:t>
            </a:r>
            <a:endParaRPr lang="en-US" sz="2000" kern="1200" dirty="0">
              <a:solidFill>
                <a:schemeClr val="bg1"/>
              </a:solidFill>
              <a:ea typeface="+mn-ea"/>
              <a:cs typeface="+mn-cs"/>
            </a:endParaRPr>
          </a:p>
        </p:txBody>
      </p:sp>
      <p:sp>
        <p:nvSpPr>
          <p:cNvPr id="17" name="Text 15"/>
          <p:cNvSpPr/>
          <p:nvPr/>
        </p:nvSpPr>
        <p:spPr>
          <a:xfrm>
            <a:off x="4745290" y="3831844"/>
            <a:ext cx="1664122" cy="221456"/>
          </a:xfrm>
          <a:prstGeom prst="rect">
            <a:avLst/>
          </a:prstGeom>
          <a:noFill/>
          <a:ln/>
        </p:spPr>
        <p:txBody>
          <a:bodyPr wrap="none" lIns="0" tIns="0" rIns="0" bIns="0" rtlCol="0" anchor="t"/>
          <a:lstStyle/>
          <a:p>
            <a:pPr defTabSz="571500">
              <a:lnSpc>
                <a:spcPts val="1719"/>
              </a:lnSpc>
            </a:pPr>
            <a:r>
              <a:rPr lang="en-US" sz="2000" kern="1200" dirty="0">
                <a:solidFill>
                  <a:schemeClr val="tx1"/>
                </a:solidFill>
                <a:ea typeface="Montserrat" pitchFamily="34" charset="-122"/>
                <a:cs typeface="Montserrat" pitchFamily="34" charset="-120"/>
              </a:rPr>
              <a:t>Multimodal Fusion</a:t>
            </a:r>
            <a:endParaRPr lang="en-US" sz="2000" kern="1200" dirty="0">
              <a:solidFill>
                <a:schemeClr val="tx1"/>
              </a:solidFill>
              <a:ea typeface="+mn-ea"/>
              <a:cs typeface="+mn-cs"/>
            </a:endParaRPr>
          </a:p>
        </p:txBody>
      </p:sp>
      <p:sp>
        <p:nvSpPr>
          <p:cNvPr id="18" name="Text 16"/>
          <p:cNvSpPr/>
          <p:nvPr/>
        </p:nvSpPr>
        <p:spPr>
          <a:xfrm>
            <a:off x="527651" y="4680559"/>
            <a:ext cx="8080920" cy="666689"/>
          </a:xfrm>
          <a:prstGeom prst="rect">
            <a:avLst/>
          </a:prstGeom>
          <a:noFill/>
          <a:ln/>
        </p:spPr>
        <p:txBody>
          <a:bodyPr wrap="none" lIns="0" tIns="0" rIns="0" bIns="0" rtlCol="0" anchor="t"/>
          <a:lstStyle/>
          <a:p>
            <a:pPr defTabSz="571500">
              <a:lnSpc>
                <a:spcPts val="1781"/>
              </a:lnSpc>
            </a:pPr>
            <a:r>
              <a:rPr lang="en-US" kern="1200" dirty="0">
                <a:solidFill>
                  <a:schemeClr val="tx1"/>
                </a:solidFill>
                <a:ea typeface="Heebo Light" pitchFamily="34" charset="-122"/>
                <a:cs typeface="Heebo Light" pitchFamily="34" charset="-120"/>
              </a:rPr>
              <a:t>Future steps will expand the dataset, optimize inference time, and integrate with ADAS, </a:t>
            </a:r>
          </a:p>
          <a:p>
            <a:pPr defTabSz="571500">
              <a:lnSpc>
                <a:spcPts val="1781"/>
              </a:lnSpc>
            </a:pPr>
            <a:r>
              <a:rPr lang="en-US" kern="1200" dirty="0">
                <a:solidFill>
                  <a:schemeClr val="tx1"/>
                </a:solidFill>
                <a:ea typeface="Heebo Light" pitchFamily="34" charset="-122"/>
                <a:cs typeface="Heebo Light" pitchFamily="34" charset="-120"/>
              </a:rPr>
              <a:t>enhancing accuracy via multimodal fusion.</a:t>
            </a:r>
            <a:endParaRPr lang="en-US" kern="1200" dirty="0">
              <a:solidFill>
                <a:schemeClr val="tx1"/>
              </a:solidFill>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F66AC-CCC9-BFF0-0B5E-6E227B5CCD65}"/>
              </a:ext>
            </a:extLst>
          </p:cNvPr>
          <p:cNvSpPr>
            <a:spLocks noGrp="1"/>
          </p:cNvSpPr>
          <p:nvPr>
            <p:ph type="title"/>
          </p:nvPr>
        </p:nvSpPr>
        <p:spPr>
          <a:xfrm>
            <a:off x="311700" y="160534"/>
            <a:ext cx="8520600" cy="763500"/>
          </a:xfrm>
        </p:spPr>
        <p:txBody>
          <a:bodyPr/>
          <a:lstStyle/>
          <a:p>
            <a:r>
              <a:rPr lang="en-US" cap="none" dirty="0"/>
              <a:t>Future Scope</a:t>
            </a:r>
            <a:endParaRPr lang="en-IN" cap="none" dirty="0"/>
          </a:p>
        </p:txBody>
      </p:sp>
      <p:graphicFrame>
        <p:nvGraphicFramePr>
          <p:cNvPr id="7" name="Diagram 6">
            <a:extLst>
              <a:ext uri="{FF2B5EF4-FFF2-40B4-BE49-F238E27FC236}">
                <a16:creationId xmlns:a16="http://schemas.microsoft.com/office/drawing/2014/main" id="{BE45311F-CFAE-800E-FB40-D954CE0F69AD}"/>
              </a:ext>
            </a:extLst>
          </p:cNvPr>
          <p:cNvGraphicFramePr/>
          <p:nvPr>
            <p:extLst>
              <p:ext uri="{D42A27DB-BD31-4B8C-83A1-F6EECF244321}">
                <p14:modId xmlns:p14="http://schemas.microsoft.com/office/powerpoint/2010/main" val="1144457112"/>
              </p:ext>
            </p:extLst>
          </p:nvPr>
        </p:nvGraphicFramePr>
        <p:xfrm>
          <a:off x="541283" y="698500"/>
          <a:ext cx="8061434"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5937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044D-BEC6-4D6B-5351-2E1333C8AA6E}"/>
              </a:ext>
            </a:extLst>
          </p:cNvPr>
          <p:cNvSpPr>
            <a:spLocks noGrp="1"/>
          </p:cNvSpPr>
          <p:nvPr>
            <p:ph type="title"/>
          </p:nvPr>
        </p:nvSpPr>
        <p:spPr/>
        <p:txBody>
          <a:bodyPr/>
          <a:lstStyle/>
          <a:p>
            <a:r>
              <a:rPr lang="en-US" cap="none" dirty="0"/>
              <a:t>Bibliography</a:t>
            </a:r>
            <a:endParaRPr lang="en-IN" cap="none" dirty="0"/>
          </a:p>
        </p:txBody>
      </p:sp>
      <p:sp>
        <p:nvSpPr>
          <p:cNvPr id="4" name="Rectangle 1">
            <a:extLst>
              <a:ext uri="{FF2B5EF4-FFF2-40B4-BE49-F238E27FC236}">
                <a16:creationId xmlns:a16="http://schemas.microsoft.com/office/drawing/2014/main" id="{7C1200D3-873D-BE7D-4C1B-0050B8F2095C}"/>
              </a:ext>
            </a:extLst>
          </p:cNvPr>
          <p:cNvSpPr>
            <a:spLocks noGrp="1" noChangeArrowheads="1"/>
          </p:cNvSpPr>
          <p:nvPr>
            <p:ph type="body" idx="1"/>
          </p:nvPr>
        </p:nvSpPr>
        <p:spPr bwMode="auto">
          <a:xfrm>
            <a:off x="311700" y="1305341"/>
            <a:ext cx="85206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err="1">
                <a:ln>
                  <a:noFill/>
                </a:ln>
                <a:solidFill>
                  <a:schemeClr val="tx1"/>
                </a:solidFill>
                <a:effectLst/>
                <a:cs typeface="Times New Roman" panose="02020603050405020304" pitchFamily="18" charset="0"/>
              </a:rPr>
              <a:t>Almirón</a:t>
            </a:r>
            <a:r>
              <a:rPr kumimoji="0" lang="en-US" altLang="en-US" sz="1800" b="0" i="0" u="none" strike="noStrike" cap="none" normalizeH="0" baseline="0" dirty="0">
                <a:ln>
                  <a:noFill/>
                </a:ln>
                <a:solidFill>
                  <a:schemeClr val="tx1"/>
                </a:solidFill>
                <a:effectLst/>
                <a:cs typeface="Times New Roman" panose="02020603050405020304" pitchFamily="18" charset="0"/>
              </a:rPr>
              <a:t>, R., et al. (2024). "Preventive Detection of Driver Drowsiness from EEG Signals Using Fuzzy Expert Systems." </a:t>
            </a:r>
            <a:r>
              <a:rPr kumimoji="0" lang="en-US" altLang="en-US" sz="1800" b="0" i="1" u="none" strike="noStrike" cap="none" normalizeH="0" baseline="0" dirty="0">
                <a:ln>
                  <a:noFill/>
                </a:ln>
                <a:solidFill>
                  <a:schemeClr val="tx1"/>
                </a:solidFill>
                <a:effectLst/>
                <a:cs typeface="Times New Roman" panose="02020603050405020304" pitchFamily="18" charset="0"/>
              </a:rPr>
              <a:t>Journal of Medical Systems</a:t>
            </a:r>
            <a:r>
              <a:rPr kumimoji="0" lang="en-US" altLang="en-US" sz="1800" b="0" i="0" u="none" strike="noStrike" cap="none" normalizeH="0" baseline="0" dirty="0">
                <a:ln>
                  <a:noFill/>
                </a:ln>
                <a:solidFill>
                  <a:schemeClr val="tx1"/>
                </a:solidFill>
                <a:effectLst/>
                <a:cs typeface="Times New Roman" panose="02020603050405020304"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cs typeface="Times New Roman" panose="02020603050405020304" pitchFamily="18" charset="0"/>
              </a:rPr>
              <a:t>Xiang, C., Fan, X., Bai, D., </a:t>
            </a:r>
            <a:r>
              <a:rPr kumimoji="0" lang="en-US" altLang="en-US" sz="1800" b="0" i="0" u="none" strike="noStrike" cap="none" normalizeH="0" baseline="0" dirty="0" err="1">
                <a:ln>
                  <a:noFill/>
                </a:ln>
                <a:solidFill>
                  <a:schemeClr val="tx1"/>
                </a:solidFill>
                <a:effectLst/>
                <a:cs typeface="Times New Roman" panose="02020603050405020304" pitchFamily="18" charset="0"/>
              </a:rPr>
              <a:t>Lv</a:t>
            </a:r>
            <a:r>
              <a:rPr kumimoji="0" lang="en-US" altLang="en-US" sz="1800" b="0" i="0" u="none" strike="noStrike" cap="none" normalizeH="0" baseline="0" dirty="0">
                <a:ln>
                  <a:noFill/>
                </a:ln>
                <a:solidFill>
                  <a:schemeClr val="tx1"/>
                </a:solidFill>
                <a:effectLst/>
                <a:cs typeface="Times New Roman" panose="02020603050405020304" pitchFamily="18" charset="0"/>
              </a:rPr>
              <a:t>, K., &amp; Lei, X. (2024). "A Resting-State EEG Dataset for Sleep Deprivation." </a:t>
            </a:r>
            <a:r>
              <a:rPr kumimoji="0" lang="en-US" altLang="en-US" sz="1800" b="0" i="1" u="none" strike="noStrike" cap="none" normalizeH="0" baseline="0" dirty="0">
                <a:ln>
                  <a:noFill/>
                </a:ln>
                <a:solidFill>
                  <a:schemeClr val="tx1"/>
                </a:solidFill>
                <a:effectLst/>
                <a:cs typeface="Times New Roman" panose="02020603050405020304" pitchFamily="18" charset="0"/>
              </a:rPr>
              <a:t>Scientific Data</a:t>
            </a:r>
            <a:r>
              <a:rPr kumimoji="0" lang="en-US" altLang="en-US" sz="1800" b="0" i="0" u="none" strike="noStrike" cap="none" normalizeH="0" baseline="0" dirty="0">
                <a:ln>
                  <a:noFill/>
                </a:ln>
                <a:solidFill>
                  <a:schemeClr val="tx1"/>
                </a:solidFill>
                <a:effectLst/>
                <a:cs typeface="Times New Roman" panose="02020603050405020304"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lang="en-US" altLang="en-US" sz="1800" dirty="0">
              <a:solidFill>
                <a:schemeClr val="tx1"/>
              </a:solidFill>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cs typeface="Times New Roman" panose="02020603050405020304" pitchFamily="18" charset="0"/>
              </a:rPr>
              <a:t>Nabila, W. N. S., </a:t>
            </a:r>
            <a:r>
              <a:rPr kumimoji="0" lang="en-US" altLang="en-US" sz="1800" b="0" i="0" u="none" strike="noStrike" cap="none" normalizeH="0" baseline="0" dirty="0" err="1">
                <a:ln>
                  <a:noFill/>
                </a:ln>
                <a:solidFill>
                  <a:schemeClr val="tx1"/>
                </a:solidFill>
                <a:effectLst/>
                <a:cs typeface="Times New Roman" panose="02020603050405020304" pitchFamily="18" charset="0"/>
              </a:rPr>
              <a:t>Amalin</a:t>
            </a:r>
            <a:r>
              <a:rPr kumimoji="0" lang="en-US" altLang="en-US" sz="1800" b="0" i="0" u="none" strike="noStrike" cap="none" normalizeH="0" baseline="0" dirty="0">
                <a:ln>
                  <a:noFill/>
                </a:ln>
                <a:solidFill>
                  <a:schemeClr val="tx1"/>
                </a:solidFill>
                <a:effectLst/>
                <a:cs typeface="Times New Roman" panose="02020603050405020304" pitchFamily="18" charset="0"/>
              </a:rPr>
              <a:t>, N. Z., Ammar, M. A., &amp; </a:t>
            </a:r>
            <a:r>
              <a:rPr kumimoji="0" lang="en-US" altLang="en-US" sz="1800" b="0" i="0" u="none" strike="noStrike" cap="none" normalizeH="0" baseline="0" dirty="0" err="1">
                <a:ln>
                  <a:noFill/>
                </a:ln>
                <a:solidFill>
                  <a:schemeClr val="tx1"/>
                </a:solidFill>
                <a:effectLst/>
                <a:cs typeface="Times New Roman" panose="02020603050405020304" pitchFamily="18" charset="0"/>
              </a:rPr>
              <a:t>Zulkufli</a:t>
            </a:r>
            <a:r>
              <a:rPr kumimoji="0" lang="en-US" altLang="en-US" sz="1800" b="0" i="0" u="none" strike="noStrike" cap="none" normalizeH="0" baseline="0" dirty="0">
                <a:ln>
                  <a:noFill/>
                </a:ln>
                <a:solidFill>
                  <a:schemeClr val="tx1"/>
                </a:solidFill>
                <a:effectLst/>
                <a:cs typeface="Times New Roman" panose="02020603050405020304" pitchFamily="18" charset="0"/>
              </a:rPr>
              <a:t>, N. L. (2024). "EEG-based Sleep Deprivation Classification: A Performance Analysis of Channel Selection on Classifier Accuracy." </a:t>
            </a:r>
            <a:r>
              <a:rPr kumimoji="0" lang="en-US" altLang="en-US" sz="1800" b="0" i="1" u="none" strike="noStrike" cap="none" normalizeH="0" baseline="0" dirty="0">
                <a:ln>
                  <a:noFill/>
                </a:ln>
                <a:solidFill>
                  <a:schemeClr val="tx1"/>
                </a:solidFill>
                <a:effectLst/>
                <a:cs typeface="Times New Roman" panose="02020603050405020304" pitchFamily="18" charset="0"/>
              </a:rPr>
              <a:t>International Journal on Perceptive and Cognitive Computing</a:t>
            </a:r>
            <a:r>
              <a:rPr kumimoji="0" lang="en-US" altLang="en-US" sz="1800" b="0" i="0" u="none" strike="noStrike" cap="none" normalizeH="0" baseline="0" dirty="0">
                <a:ln>
                  <a:noFill/>
                </a:ln>
                <a:solidFill>
                  <a:schemeClr val="tx1"/>
                </a:solidFill>
                <a:effectLst/>
                <a:cs typeface="Times New Roman" panose="02020603050405020304"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cs typeface="Times New Roman" panose="02020603050405020304" pitchFamily="18" charset="0"/>
              </a:rPr>
              <a:t>Jiao, Y., et al. (2024). "Multimodal Drowsiness Detection Using EEG, EOG, and Behavioral Data." </a:t>
            </a:r>
            <a:r>
              <a:rPr kumimoji="0" lang="en-US" altLang="en-US" sz="1800" b="0" i="1" u="none" strike="noStrike" cap="none" normalizeH="0" baseline="0" dirty="0">
                <a:ln>
                  <a:noFill/>
                </a:ln>
                <a:solidFill>
                  <a:schemeClr val="tx1"/>
                </a:solidFill>
                <a:effectLst/>
                <a:cs typeface="Times New Roman" panose="02020603050405020304" pitchFamily="18" charset="0"/>
              </a:rPr>
              <a:t>IEEE Sensors Journal</a:t>
            </a:r>
            <a:r>
              <a:rPr kumimoji="0" lang="en-US" altLang="en-US" sz="1800" b="0" i="0" u="none" strike="noStrike" cap="none" normalizeH="0" baseline="0" dirty="0">
                <a:ln>
                  <a:noFill/>
                </a:ln>
                <a:solidFill>
                  <a:schemeClr val="tx1"/>
                </a:solidFill>
                <a:effectLst/>
                <a:cs typeface="Times New Roman" panose="02020603050405020304"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cs typeface="Times New Roman" panose="02020603050405020304" pitchFamily="18" charset="0"/>
              </a:rPr>
              <a:t>Galera, A., et al. (2024). "Detection of Drowsiness Through the Use of Machine Learning Algorithms on </a:t>
            </a:r>
            <a:r>
              <a:rPr kumimoji="0" lang="en-US" altLang="en-US" sz="1800" b="0" i="0" u="none" strike="noStrike" cap="none" normalizeH="0" baseline="0" dirty="0" err="1">
                <a:ln>
                  <a:noFill/>
                </a:ln>
                <a:solidFill>
                  <a:schemeClr val="tx1"/>
                </a:solidFill>
                <a:effectLst/>
                <a:cs typeface="Times New Roman" panose="02020603050405020304" pitchFamily="18" charset="0"/>
              </a:rPr>
              <a:t>Biosignals</a:t>
            </a:r>
            <a:r>
              <a:rPr kumimoji="0" lang="en-US" altLang="en-US" sz="1800" b="0" i="0" u="none" strike="noStrike" cap="none" normalizeH="0" baseline="0" dirty="0">
                <a:ln>
                  <a:noFill/>
                </a:ln>
                <a:solidFill>
                  <a:schemeClr val="tx1"/>
                </a:solidFill>
                <a:effectLst/>
                <a:cs typeface="Times New Roman" panose="02020603050405020304" pitchFamily="18" charset="0"/>
              </a:rPr>
              <a:t>." </a:t>
            </a:r>
            <a:r>
              <a:rPr kumimoji="0" lang="en-US" altLang="en-US" sz="1800" b="0" i="1" u="none" strike="noStrike" cap="none" normalizeH="0" baseline="0" dirty="0">
                <a:ln>
                  <a:noFill/>
                </a:ln>
                <a:solidFill>
                  <a:schemeClr val="tx1"/>
                </a:solidFill>
                <a:effectLst/>
                <a:cs typeface="Times New Roman" panose="02020603050405020304" pitchFamily="18" charset="0"/>
              </a:rPr>
              <a:t>Sensors</a:t>
            </a:r>
            <a:r>
              <a:rPr kumimoji="0" lang="en-US" altLang="en-US" sz="1800" b="0" i="0" u="none" strike="noStrike" cap="none" normalizeH="0" baseline="0" dirty="0">
                <a:ln>
                  <a:noFill/>
                </a:ln>
                <a:solidFill>
                  <a:schemeClr val="tx1"/>
                </a:solidFill>
                <a:effectLst/>
                <a:cs typeface="Times New Roman" panose="02020603050405020304" pitchFamily="18" charset="0"/>
              </a:rPr>
              <a:t>.</a:t>
            </a:r>
          </a:p>
        </p:txBody>
      </p:sp>
    </p:spTree>
    <p:extLst>
      <p:ext uri="{BB962C8B-B14F-4D97-AF65-F5344CB8AC3E}">
        <p14:creationId xmlns:p14="http://schemas.microsoft.com/office/powerpoint/2010/main" val="2935289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5E50-FF36-C636-0BC3-DF24683307DB}"/>
              </a:ext>
            </a:extLst>
          </p:cNvPr>
          <p:cNvSpPr>
            <a:spLocks noGrp="1"/>
          </p:cNvSpPr>
          <p:nvPr>
            <p:ph type="title"/>
          </p:nvPr>
        </p:nvSpPr>
        <p:spPr>
          <a:xfrm>
            <a:off x="311700" y="2665500"/>
            <a:ext cx="8520600" cy="763500"/>
          </a:xfrm>
        </p:spPr>
        <p:txBody>
          <a:bodyPr>
            <a:noAutofit/>
          </a:bodyPr>
          <a:lstStyle/>
          <a:p>
            <a:pPr algn="ctr"/>
            <a:r>
              <a:rPr lang="en-US" sz="6600" cap="none" dirty="0">
                <a:cs typeface="Times New Roman" panose="02020603050405020304" pitchFamily="18" charset="0"/>
              </a:rPr>
              <a:t>Thank You</a:t>
            </a:r>
            <a:endParaRPr lang="en-IN" sz="6600" cap="none" dirty="0">
              <a:cs typeface="Times New Roman" panose="02020603050405020304" pitchFamily="18" charset="0"/>
            </a:endParaRPr>
          </a:p>
        </p:txBody>
      </p:sp>
    </p:spTree>
    <p:extLst>
      <p:ext uri="{BB962C8B-B14F-4D97-AF65-F5344CB8AC3E}">
        <p14:creationId xmlns:p14="http://schemas.microsoft.com/office/powerpoint/2010/main" val="374979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FB25-A2FD-64DF-89A3-84C6EB01FB4D}"/>
              </a:ext>
            </a:extLst>
          </p:cNvPr>
          <p:cNvSpPr>
            <a:spLocks noGrp="1"/>
          </p:cNvSpPr>
          <p:nvPr>
            <p:ph type="title"/>
          </p:nvPr>
        </p:nvSpPr>
        <p:spPr>
          <a:xfrm>
            <a:off x="0" y="228745"/>
            <a:ext cx="4225159" cy="838520"/>
          </a:xfrm>
        </p:spPr>
        <p:txBody>
          <a:bodyPr/>
          <a:lstStyle/>
          <a:p>
            <a:r>
              <a:rPr lang="en-US" cap="none" dirty="0"/>
              <a:t>Problem Statement</a:t>
            </a:r>
            <a:endParaRPr lang="en-IN" cap="none" dirty="0"/>
          </a:p>
        </p:txBody>
      </p:sp>
      <p:sp>
        <p:nvSpPr>
          <p:cNvPr id="4" name="TextBox 3">
            <a:extLst>
              <a:ext uri="{FF2B5EF4-FFF2-40B4-BE49-F238E27FC236}">
                <a16:creationId xmlns:a16="http://schemas.microsoft.com/office/drawing/2014/main" id="{DAD341FB-5FE2-0B25-CE18-916CE9FA0FFD}"/>
              </a:ext>
            </a:extLst>
          </p:cNvPr>
          <p:cNvSpPr txBox="1"/>
          <p:nvPr/>
        </p:nvSpPr>
        <p:spPr>
          <a:xfrm>
            <a:off x="307426" y="1186504"/>
            <a:ext cx="4926723" cy="4493538"/>
          </a:xfrm>
          <a:prstGeom prst="rect">
            <a:avLst/>
          </a:prstGeom>
          <a:noFill/>
        </p:spPr>
        <p:txBody>
          <a:bodyPr wrap="square">
            <a:spAutoFit/>
          </a:bodyPr>
          <a:lstStyle/>
          <a:p>
            <a:pPr marL="342900" indent="-342900">
              <a:buClr>
                <a:srgbClr val="C00000"/>
              </a:buClr>
              <a:buFont typeface="Wingdings" panose="05000000000000000000" pitchFamily="2" charset="2"/>
              <a:buChar char="§"/>
            </a:pPr>
            <a:r>
              <a:rPr lang="en-US" sz="2200" dirty="0"/>
              <a:t>Driver drowsiness is a leading cause of road accidents, contributing to 20% of crashes worldwide.</a:t>
            </a:r>
            <a:br>
              <a:rPr lang="en-US" sz="2200" dirty="0"/>
            </a:br>
            <a:endParaRPr lang="en-US" sz="2200" dirty="0"/>
          </a:p>
          <a:p>
            <a:pPr marL="342900" indent="-342900">
              <a:buClr>
                <a:srgbClr val="C00000"/>
              </a:buClr>
              <a:buFont typeface="Wingdings" panose="05000000000000000000" pitchFamily="2" charset="2"/>
              <a:buChar char="§"/>
            </a:pPr>
            <a:r>
              <a:rPr lang="en-US" sz="2200" dirty="0"/>
              <a:t>Traditional detection systems, such as eye-tracking and physiological sensors, often suffer from low accuracy under varying conditions. </a:t>
            </a:r>
            <a:br>
              <a:rPr lang="en-US" sz="2200" dirty="0"/>
            </a:br>
            <a:endParaRPr lang="en-US" sz="2200" dirty="0"/>
          </a:p>
          <a:p>
            <a:pPr marL="342900" indent="-342900">
              <a:buClr>
                <a:srgbClr val="C00000"/>
              </a:buClr>
              <a:buFont typeface="Wingdings" panose="05000000000000000000" pitchFamily="2" charset="2"/>
              <a:buChar char="§"/>
            </a:pPr>
            <a:r>
              <a:rPr lang="en-US" sz="2200" dirty="0"/>
              <a:t>Existing machine learning models struggle with real-time inference due to high computational costs and poor uncertainty handling. </a:t>
            </a:r>
          </a:p>
        </p:txBody>
      </p:sp>
      <p:pic>
        <p:nvPicPr>
          <p:cNvPr id="5" name="Picture 4">
            <a:extLst>
              <a:ext uri="{FF2B5EF4-FFF2-40B4-BE49-F238E27FC236}">
                <a16:creationId xmlns:a16="http://schemas.microsoft.com/office/drawing/2014/main" id="{E8F0B3DF-F654-1416-D0B1-FD598A82C6ED}"/>
              </a:ext>
            </a:extLst>
          </p:cNvPr>
          <p:cNvPicPr>
            <a:picLocks noChangeAspect="1"/>
          </p:cNvPicPr>
          <p:nvPr/>
        </p:nvPicPr>
        <p:blipFill>
          <a:blip r:embed="rId2"/>
          <a:stretch>
            <a:fillRect/>
          </a:stretch>
        </p:blipFill>
        <p:spPr>
          <a:xfrm>
            <a:off x="5762298" y="419260"/>
            <a:ext cx="3074276" cy="5350919"/>
          </a:xfrm>
          <a:prstGeom prst="rect">
            <a:avLst/>
          </a:prstGeom>
        </p:spPr>
      </p:pic>
    </p:spTree>
    <p:extLst>
      <p:ext uri="{BB962C8B-B14F-4D97-AF65-F5344CB8AC3E}">
        <p14:creationId xmlns:p14="http://schemas.microsoft.com/office/powerpoint/2010/main" val="390650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6BB49-4FCD-815E-1909-F7200D35A679}"/>
              </a:ext>
            </a:extLst>
          </p:cNvPr>
          <p:cNvSpPr>
            <a:spLocks noGrp="1"/>
          </p:cNvSpPr>
          <p:nvPr>
            <p:ph type="title"/>
          </p:nvPr>
        </p:nvSpPr>
        <p:spPr>
          <a:xfrm>
            <a:off x="311700" y="363301"/>
            <a:ext cx="8520600" cy="763500"/>
          </a:xfrm>
        </p:spPr>
        <p:txBody>
          <a:bodyPr>
            <a:normAutofit/>
          </a:bodyPr>
          <a:lstStyle/>
          <a:p>
            <a:r>
              <a:rPr lang="en-US" sz="3600" cap="none" dirty="0"/>
              <a:t>Abstract</a:t>
            </a:r>
            <a:endParaRPr lang="en-IN" sz="3600" cap="none" dirty="0"/>
          </a:p>
        </p:txBody>
      </p:sp>
      <p:sp>
        <p:nvSpPr>
          <p:cNvPr id="4" name="Rectangle 2">
            <a:extLst>
              <a:ext uri="{FF2B5EF4-FFF2-40B4-BE49-F238E27FC236}">
                <a16:creationId xmlns:a16="http://schemas.microsoft.com/office/drawing/2014/main" id="{28F5DF14-7BED-1EEB-5201-3C50749DD03D}"/>
              </a:ext>
            </a:extLst>
          </p:cNvPr>
          <p:cNvSpPr>
            <a:spLocks noChangeArrowheads="1"/>
          </p:cNvSpPr>
          <p:nvPr/>
        </p:nvSpPr>
        <p:spPr bwMode="auto">
          <a:xfrm>
            <a:off x="311700" y="483010"/>
            <a:ext cx="8520600" cy="562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defTabSz="914400" rtl="0" eaLnBrk="0" fontAlgn="base" latinLnBrk="0" hangingPunct="0">
              <a:lnSpc>
                <a:spcPct val="150000"/>
              </a:lnSpc>
              <a:spcBef>
                <a:spcPct val="0"/>
              </a:spcBef>
              <a:spcAft>
                <a:spcPct val="0"/>
              </a:spcAft>
              <a:buClr>
                <a:srgbClr val="C00000"/>
              </a:buClr>
              <a:buSzTx/>
              <a:buFont typeface="Wingdings" panose="05000000000000000000" pitchFamily="2" charset="2"/>
              <a:buChar char="§"/>
              <a:tabLst/>
            </a:pPr>
            <a:endParaRPr kumimoji="0" lang="en-US" altLang="en-US" sz="2200" b="0" i="0" u="none" strike="noStrike" cap="none" normalizeH="0" baseline="0" dirty="0">
              <a:ln>
                <a:noFill/>
              </a:ln>
              <a:solidFill>
                <a:schemeClr val="tx1"/>
              </a:solidFill>
              <a:effectLst/>
              <a:latin typeface="Gill Sans MT Condensed" panose="020B0506020104020203" pitchFamily="34" charset="0"/>
            </a:endParaRPr>
          </a:p>
          <a:p>
            <a:pPr marL="342900" indent="-342900" algn="just" defTabSz="914400" eaLnBrk="0" fontAlgn="base" hangingPunct="0">
              <a:lnSpc>
                <a:spcPct val="150000"/>
              </a:lnSpc>
              <a:spcBef>
                <a:spcPct val="0"/>
              </a:spcBef>
              <a:spcAft>
                <a:spcPct val="0"/>
              </a:spcAft>
              <a:buClr>
                <a:srgbClr val="C00000"/>
              </a:buClr>
              <a:buFont typeface="Wingdings" panose="05000000000000000000" pitchFamily="2" charset="2"/>
              <a:buChar char="§"/>
            </a:pPr>
            <a:r>
              <a:rPr kumimoji="0" lang="en-US" altLang="en-US" sz="2200" b="0" i="0" u="none" strike="noStrike" cap="none" normalizeH="0" baseline="0" dirty="0">
                <a:ln>
                  <a:noFill/>
                </a:ln>
                <a:solidFill>
                  <a:schemeClr val="tx1"/>
                </a:solidFill>
                <a:effectLst/>
                <a:latin typeface="Gill Sans MT Condensed" panose="020B0506020104020203" pitchFamily="34" charset="0"/>
              </a:rPr>
              <a:t>Driver fatigue detection is essential for reducing road accidents, and this research proposes a hybrid model using fuzzy logic and </a:t>
            </a:r>
            <a:r>
              <a:rPr kumimoji="0" lang="en-US" altLang="en-US" sz="2200" b="0" i="0" u="none" strike="noStrike" cap="none" normalizeH="0" baseline="0" dirty="0" err="1">
                <a:ln>
                  <a:noFill/>
                </a:ln>
                <a:solidFill>
                  <a:schemeClr val="tx1"/>
                </a:solidFill>
                <a:effectLst/>
                <a:latin typeface="Gill Sans MT Condensed" panose="020B0506020104020203" pitchFamily="34" charset="0"/>
              </a:rPr>
              <a:t>XGBoost</a:t>
            </a:r>
            <a:r>
              <a:rPr kumimoji="0" lang="en-US" altLang="en-US" sz="2200" b="0" i="0" u="none" strike="noStrike" cap="none" normalizeH="0" baseline="0" dirty="0">
                <a:ln>
                  <a:noFill/>
                </a:ln>
                <a:solidFill>
                  <a:schemeClr val="tx1"/>
                </a:solidFill>
                <a:effectLst/>
                <a:latin typeface="Gill Sans MT Condensed" panose="020B0506020104020203" pitchFamily="34" charset="0"/>
              </a:rPr>
              <a:t>.</a:t>
            </a:r>
          </a:p>
          <a:p>
            <a:pPr marL="342900" indent="-342900" algn="just" defTabSz="914400" eaLnBrk="0" fontAlgn="base" hangingPunct="0">
              <a:lnSpc>
                <a:spcPct val="150000"/>
              </a:lnSpc>
              <a:spcBef>
                <a:spcPct val="0"/>
              </a:spcBef>
              <a:spcAft>
                <a:spcPct val="0"/>
              </a:spcAft>
              <a:buClr>
                <a:srgbClr val="C00000"/>
              </a:buClr>
              <a:buFont typeface="Wingdings" panose="05000000000000000000" pitchFamily="2" charset="2"/>
              <a:buChar char="§"/>
            </a:pPr>
            <a:r>
              <a:rPr kumimoji="0" lang="en-US" altLang="en-US" sz="2200" b="0" i="0" u="none" strike="noStrike" cap="none" normalizeH="0" baseline="0" dirty="0">
                <a:ln>
                  <a:noFill/>
                </a:ln>
                <a:solidFill>
                  <a:schemeClr val="tx1"/>
                </a:solidFill>
                <a:effectLst/>
                <a:latin typeface="Gill Sans MT Condensed" panose="020B0506020104020203" pitchFamily="34" charset="0"/>
              </a:rPr>
              <a:t>Fuzzy logic addresses uncertainty estimation, while </a:t>
            </a:r>
            <a:r>
              <a:rPr kumimoji="0" lang="en-US" altLang="en-US" sz="2200" b="0" i="0" u="none" strike="noStrike" cap="none" normalizeH="0" baseline="0" dirty="0" err="1">
                <a:ln>
                  <a:noFill/>
                </a:ln>
                <a:solidFill>
                  <a:schemeClr val="tx1"/>
                </a:solidFill>
                <a:effectLst/>
                <a:latin typeface="Gill Sans MT Condensed" panose="020B0506020104020203" pitchFamily="34" charset="0"/>
              </a:rPr>
              <a:t>XGBoost</a:t>
            </a:r>
            <a:r>
              <a:rPr kumimoji="0" lang="en-US" altLang="en-US" sz="2200" b="0" i="0" u="none" strike="noStrike" cap="none" normalizeH="0" baseline="0" dirty="0">
                <a:ln>
                  <a:noFill/>
                </a:ln>
                <a:solidFill>
                  <a:schemeClr val="tx1"/>
                </a:solidFill>
                <a:effectLst/>
                <a:latin typeface="Gill Sans MT Condensed" panose="020B0506020104020203" pitchFamily="34" charset="0"/>
              </a:rPr>
              <a:t> ensures accurate and efficient EEG signal analysis.</a:t>
            </a:r>
          </a:p>
          <a:p>
            <a:pPr marL="342900" indent="-342900" algn="just" defTabSz="914400" eaLnBrk="0" fontAlgn="base" hangingPunct="0">
              <a:lnSpc>
                <a:spcPct val="150000"/>
              </a:lnSpc>
              <a:spcBef>
                <a:spcPct val="0"/>
              </a:spcBef>
              <a:spcAft>
                <a:spcPct val="0"/>
              </a:spcAft>
              <a:buClr>
                <a:srgbClr val="C00000"/>
              </a:buClr>
              <a:buFont typeface="Wingdings" panose="05000000000000000000" pitchFamily="2" charset="2"/>
              <a:buChar char="§"/>
            </a:pPr>
            <a:r>
              <a:rPr kumimoji="0" lang="en-US" altLang="en-US" sz="2200" b="0" i="0" u="none" strike="noStrike" cap="none" normalizeH="0" baseline="0" dirty="0">
                <a:ln>
                  <a:noFill/>
                </a:ln>
                <a:solidFill>
                  <a:schemeClr val="tx1"/>
                </a:solidFill>
                <a:effectLst/>
                <a:latin typeface="Gill Sans MT Condensed" panose="020B0506020104020203" pitchFamily="34" charset="0"/>
              </a:rPr>
              <a:t>The model was compared against traditional ML algorithms (SVM, Random Forest, Gradient Boosting) developed with Scikit-learn.</a:t>
            </a:r>
          </a:p>
          <a:p>
            <a:pPr marL="342900" indent="-342900" algn="just" defTabSz="914400" eaLnBrk="0" fontAlgn="base" hangingPunct="0">
              <a:lnSpc>
                <a:spcPct val="150000"/>
              </a:lnSpc>
              <a:spcBef>
                <a:spcPct val="0"/>
              </a:spcBef>
              <a:spcAft>
                <a:spcPct val="0"/>
              </a:spcAft>
              <a:buClr>
                <a:srgbClr val="C00000"/>
              </a:buClr>
              <a:buFont typeface="Wingdings" panose="05000000000000000000" pitchFamily="2" charset="2"/>
              <a:buChar char="§"/>
            </a:pPr>
            <a:r>
              <a:rPr kumimoji="0" lang="en-US" altLang="en-US" sz="2200" b="0" i="0" u="none" strike="noStrike" cap="none" normalizeH="0" baseline="0" dirty="0">
                <a:ln>
                  <a:noFill/>
                </a:ln>
                <a:solidFill>
                  <a:schemeClr val="tx1"/>
                </a:solidFill>
                <a:effectLst/>
                <a:latin typeface="Gill Sans MT Condensed" panose="020B0506020104020203" pitchFamily="34" charset="0"/>
              </a:rPr>
              <a:t>The hybrid model achieved 83% accuracy and a real-time detection speed of 0.138 seconds, outperforming baseline methods.</a:t>
            </a:r>
          </a:p>
          <a:p>
            <a:pPr marL="342900" indent="-342900" algn="just" defTabSz="914400" eaLnBrk="0" fontAlgn="base" hangingPunct="0">
              <a:lnSpc>
                <a:spcPct val="150000"/>
              </a:lnSpc>
              <a:spcBef>
                <a:spcPct val="0"/>
              </a:spcBef>
              <a:spcAft>
                <a:spcPct val="0"/>
              </a:spcAft>
              <a:buClr>
                <a:srgbClr val="C00000"/>
              </a:buClr>
              <a:buFont typeface="Wingdings" panose="05000000000000000000" pitchFamily="2" charset="2"/>
              <a:buChar char="§"/>
            </a:pPr>
            <a:r>
              <a:rPr kumimoji="0" lang="en-US" altLang="en-US" sz="2200" b="0" i="0" u="none" strike="noStrike" cap="none" normalizeH="0" baseline="0" dirty="0">
                <a:ln>
                  <a:noFill/>
                </a:ln>
                <a:solidFill>
                  <a:schemeClr val="tx1"/>
                </a:solidFill>
                <a:effectLst/>
                <a:latin typeface="Gill Sans MT Condensed" panose="020B0506020104020203" pitchFamily="34" charset="0"/>
              </a:rPr>
              <a:t>A pre-processed EEG dataset from Kaggle was utilized, with development and testing performed on Google </a:t>
            </a:r>
            <a:r>
              <a:rPr kumimoji="0" lang="en-US" altLang="en-US" sz="2200" b="0" i="0" u="none" strike="noStrike" cap="none" normalizeH="0" baseline="0" dirty="0" err="1">
                <a:ln>
                  <a:noFill/>
                </a:ln>
                <a:solidFill>
                  <a:schemeClr val="tx1"/>
                </a:solidFill>
                <a:effectLst/>
                <a:latin typeface="Gill Sans MT Condensed" panose="020B0506020104020203" pitchFamily="34" charset="0"/>
              </a:rPr>
              <a:t>Colab</a:t>
            </a:r>
            <a:r>
              <a:rPr kumimoji="0" lang="en-US" altLang="en-US" sz="2200" b="0" i="0" u="none" strike="noStrike" cap="none" normalizeH="0" baseline="0" dirty="0">
                <a:ln>
                  <a:noFill/>
                </a:ln>
                <a:solidFill>
                  <a:schemeClr val="tx1"/>
                </a:solidFill>
                <a:effectLst/>
                <a:latin typeface="Gill Sans MT Condensed" panose="020B0506020104020203" pitchFamily="34" charset="0"/>
              </a:rPr>
              <a:t> for convenience. </a:t>
            </a:r>
          </a:p>
        </p:txBody>
      </p:sp>
    </p:spTree>
    <p:extLst>
      <p:ext uri="{BB962C8B-B14F-4D97-AF65-F5344CB8AC3E}">
        <p14:creationId xmlns:p14="http://schemas.microsoft.com/office/powerpoint/2010/main" val="189453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340921"/>
            <a:ext cx="8520600" cy="76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cap="none" dirty="0"/>
              <a:t>Introduction</a:t>
            </a:r>
          </a:p>
        </p:txBody>
      </p:sp>
      <p:graphicFrame>
        <p:nvGraphicFramePr>
          <p:cNvPr id="3" name="Diagram 2">
            <a:extLst>
              <a:ext uri="{FF2B5EF4-FFF2-40B4-BE49-F238E27FC236}">
                <a16:creationId xmlns:a16="http://schemas.microsoft.com/office/drawing/2014/main" id="{A449D2FC-9866-F163-1D2D-DE6E3269F377}"/>
              </a:ext>
            </a:extLst>
          </p:cNvPr>
          <p:cNvGraphicFramePr/>
          <p:nvPr>
            <p:extLst>
              <p:ext uri="{D42A27DB-BD31-4B8C-83A1-F6EECF244321}">
                <p14:modId xmlns:p14="http://schemas.microsoft.com/office/powerpoint/2010/main" val="3745799931"/>
              </p:ext>
            </p:extLst>
          </p:nvPr>
        </p:nvGraphicFramePr>
        <p:xfrm>
          <a:off x="453276" y="1104421"/>
          <a:ext cx="8237448" cy="477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537F-B79C-2425-74F1-944EAA506B67}"/>
              </a:ext>
            </a:extLst>
          </p:cNvPr>
          <p:cNvSpPr>
            <a:spLocks noGrp="1"/>
          </p:cNvSpPr>
          <p:nvPr>
            <p:ph type="title"/>
          </p:nvPr>
        </p:nvSpPr>
        <p:spPr>
          <a:xfrm>
            <a:off x="311700" y="399770"/>
            <a:ext cx="8520600" cy="763500"/>
          </a:xfrm>
        </p:spPr>
        <p:txBody>
          <a:bodyPr>
            <a:normAutofit fontScale="90000"/>
          </a:bodyPr>
          <a:lstStyle/>
          <a:p>
            <a:r>
              <a:rPr lang="en-US" b="1" cap="none" dirty="0"/>
              <a:t>How Is Drowsiness As A Cause Of Accidents Determined?</a:t>
            </a:r>
            <a:br>
              <a:rPr lang="en-US" b="1" cap="none" dirty="0"/>
            </a:br>
            <a:endParaRPr lang="en-IN" cap="none" dirty="0"/>
          </a:p>
        </p:txBody>
      </p:sp>
      <p:sp>
        <p:nvSpPr>
          <p:cNvPr id="3" name="Text Placeholder 2">
            <a:extLst>
              <a:ext uri="{FF2B5EF4-FFF2-40B4-BE49-F238E27FC236}">
                <a16:creationId xmlns:a16="http://schemas.microsoft.com/office/drawing/2014/main" id="{03662101-B31B-F648-1976-251B4EE3ACB9}"/>
              </a:ext>
            </a:extLst>
          </p:cNvPr>
          <p:cNvSpPr>
            <a:spLocks noGrp="1"/>
          </p:cNvSpPr>
          <p:nvPr>
            <p:ph type="body" idx="1"/>
          </p:nvPr>
        </p:nvSpPr>
        <p:spPr>
          <a:xfrm>
            <a:off x="311700" y="1347859"/>
            <a:ext cx="8520600" cy="4555200"/>
          </a:xfrm>
        </p:spPr>
        <p:txBody>
          <a:bodyPr>
            <a:noAutofit/>
          </a:bodyPr>
          <a:lstStyle/>
          <a:p>
            <a:pPr algn="just">
              <a:lnSpc>
                <a:spcPct val="150000"/>
              </a:lnSpc>
              <a:buFont typeface="Arial" panose="020B0604020202020204" pitchFamily="34" charset="0"/>
              <a:buChar char="•"/>
            </a:pPr>
            <a:r>
              <a:rPr lang="en-US" sz="1800" b="1" dirty="0"/>
              <a:t>Eyewitness Reports:</a:t>
            </a:r>
            <a:r>
              <a:rPr lang="en-US" sz="1800" dirty="0"/>
              <a:t> Witnesses may notice the driver looking tired or drifting before the crash.</a:t>
            </a:r>
          </a:p>
          <a:p>
            <a:pPr algn="just">
              <a:lnSpc>
                <a:spcPct val="150000"/>
              </a:lnSpc>
              <a:buFont typeface="Arial" panose="020B0604020202020204" pitchFamily="34" charset="0"/>
              <a:buChar char="•"/>
            </a:pPr>
            <a:r>
              <a:rPr lang="en-US" sz="1800" b="1" dirty="0"/>
              <a:t>Driver Admission:</a:t>
            </a:r>
            <a:r>
              <a:rPr lang="en-US" sz="1800" dirty="0"/>
              <a:t> Drivers might admit to feeling drowsy or falling asleep.</a:t>
            </a:r>
          </a:p>
          <a:p>
            <a:pPr algn="just">
              <a:lnSpc>
                <a:spcPct val="150000"/>
              </a:lnSpc>
              <a:buFont typeface="Arial" panose="020B0604020202020204" pitchFamily="34" charset="0"/>
              <a:buChar char="•"/>
            </a:pPr>
            <a:r>
              <a:rPr lang="en-US" sz="1800" b="1" dirty="0"/>
              <a:t>Scene Evidence:</a:t>
            </a:r>
            <a:r>
              <a:rPr lang="en-US" sz="1800" dirty="0"/>
              <a:t> Lack of skid marks or corrective actions suggests the driver was asleep.</a:t>
            </a:r>
          </a:p>
          <a:p>
            <a:pPr algn="just">
              <a:lnSpc>
                <a:spcPct val="150000"/>
              </a:lnSpc>
              <a:buFont typeface="Arial" panose="020B0604020202020204" pitchFamily="34" charset="0"/>
              <a:buChar char="•"/>
            </a:pPr>
            <a:r>
              <a:rPr lang="en-US" sz="1800" b="1" dirty="0"/>
              <a:t>Time of Day:</a:t>
            </a:r>
            <a:r>
              <a:rPr lang="en-US" sz="1800" dirty="0"/>
              <a:t> Accidents during late-night or early morning hours are more likely to involve drowsiness.</a:t>
            </a:r>
          </a:p>
          <a:p>
            <a:pPr algn="just">
              <a:lnSpc>
                <a:spcPct val="150000"/>
              </a:lnSpc>
              <a:buFont typeface="Arial" panose="020B0604020202020204" pitchFamily="34" charset="0"/>
              <a:buChar char="•"/>
            </a:pPr>
            <a:r>
              <a:rPr lang="en-US" sz="1800" b="1" dirty="0"/>
              <a:t>Behavior Patterns:</a:t>
            </a:r>
            <a:r>
              <a:rPr lang="en-US" sz="1800" dirty="0"/>
              <a:t> Erratic driving or drifting between lanes can indicate drowsiness.</a:t>
            </a:r>
          </a:p>
          <a:p>
            <a:pPr algn="just">
              <a:lnSpc>
                <a:spcPct val="150000"/>
              </a:lnSpc>
              <a:buFont typeface="Arial" panose="020B0604020202020204" pitchFamily="34" charset="0"/>
              <a:buChar char="•"/>
            </a:pPr>
            <a:r>
              <a:rPr lang="en-US" sz="1800" b="1" dirty="0"/>
              <a:t>Technology:</a:t>
            </a:r>
            <a:r>
              <a:rPr lang="en-US" sz="1800" dirty="0"/>
              <a:t> Modern cars may have systems that detect and record signs of driver drowsiness.</a:t>
            </a:r>
          </a:p>
        </p:txBody>
      </p:sp>
    </p:spTree>
    <p:extLst>
      <p:ext uri="{BB962C8B-B14F-4D97-AF65-F5344CB8AC3E}">
        <p14:creationId xmlns:p14="http://schemas.microsoft.com/office/powerpoint/2010/main" val="1816919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AB63-16C4-043D-4D93-70A061C76E7D}"/>
              </a:ext>
            </a:extLst>
          </p:cNvPr>
          <p:cNvSpPr>
            <a:spLocks noGrp="1"/>
          </p:cNvSpPr>
          <p:nvPr>
            <p:ph type="title"/>
          </p:nvPr>
        </p:nvSpPr>
        <p:spPr/>
        <p:txBody>
          <a:bodyPr/>
          <a:lstStyle/>
          <a:p>
            <a:r>
              <a:rPr lang="en-US" b="1" dirty="0"/>
              <a:t>Why EEG Signals?</a:t>
            </a:r>
            <a:endParaRPr lang="en-IN" dirty="0"/>
          </a:p>
        </p:txBody>
      </p:sp>
      <p:graphicFrame>
        <p:nvGraphicFramePr>
          <p:cNvPr id="4" name="Diagram 3">
            <a:extLst>
              <a:ext uri="{FF2B5EF4-FFF2-40B4-BE49-F238E27FC236}">
                <a16:creationId xmlns:a16="http://schemas.microsoft.com/office/drawing/2014/main" id="{F096D848-4D84-9876-525C-5CE4DB8A83FD}"/>
              </a:ext>
            </a:extLst>
          </p:cNvPr>
          <p:cNvGraphicFramePr/>
          <p:nvPr>
            <p:extLst>
              <p:ext uri="{D42A27DB-BD31-4B8C-83A1-F6EECF244321}">
                <p14:modId xmlns:p14="http://schemas.microsoft.com/office/powerpoint/2010/main" val="638337721"/>
              </p:ext>
            </p:extLst>
          </p:nvPr>
        </p:nvGraphicFramePr>
        <p:xfrm>
          <a:off x="311700" y="1356867"/>
          <a:ext cx="8520600" cy="455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975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15000" y="799579"/>
            <a:ext cx="3429000" cy="5143500"/>
          </a:xfrm>
          <a:prstGeom prst="rect">
            <a:avLst/>
          </a:prstGeom>
        </p:spPr>
      </p:pic>
      <p:sp>
        <p:nvSpPr>
          <p:cNvPr id="3" name="Text 0"/>
          <p:cNvSpPr/>
          <p:nvPr/>
        </p:nvSpPr>
        <p:spPr>
          <a:xfrm>
            <a:off x="405791" y="660014"/>
            <a:ext cx="4722763" cy="885974"/>
          </a:xfrm>
          <a:prstGeom prst="rect">
            <a:avLst/>
          </a:prstGeom>
          <a:noFill/>
          <a:ln/>
        </p:spPr>
        <p:txBody>
          <a:bodyPr wrap="square" lIns="0" tIns="0" rIns="0" bIns="0" rtlCol="0" anchor="t"/>
          <a:lstStyle/>
          <a:p>
            <a:pPr defTabSz="571500">
              <a:lnSpc>
                <a:spcPts val="3469"/>
              </a:lnSpc>
            </a:pPr>
            <a:r>
              <a:rPr lang="en-US" sz="3200" kern="1200" dirty="0">
                <a:solidFill>
                  <a:schemeClr val="tx1"/>
                </a:solidFill>
                <a:latin typeface="+mj-lt"/>
                <a:ea typeface="Montserrat" pitchFamily="34" charset="-122"/>
                <a:cs typeface="Montserrat" pitchFamily="34" charset="-120"/>
              </a:rPr>
              <a:t>EEG: A Direct Window into the Brain</a:t>
            </a:r>
            <a:endParaRPr lang="en-US" sz="3200" kern="1200" dirty="0">
              <a:solidFill>
                <a:schemeClr val="tx1"/>
              </a:solidFill>
              <a:latin typeface="+mj-lt"/>
              <a:ea typeface="+mn-ea"/>
              <a:cs typeface="+mn-cs"/>
            </a:endParaRPr>
          </a:p>
        </p:txBody>
      </p:sp>
      <p:sp>
        <p:nvSpPr>
          <p:cNvPr id="5" name="Text 2"/>
          <p:cNvSpPr/>
          <p:nvPr/>
        </p:nvSpPr>
        <p:spPr>
          <a:xfrm>
            <a:off x="506262" y="2009367"/>
            <a:ext cx="76796" cy="212676"/>
          </a:xfrm>
          <a:prstGeom prst="rect">
            <a:avLst/>
          </a:prstGeom>
          <a:noFill/>
          <a:ln/>
        </p:spPr>
        <p:txBody>
          <a:bodyPr wrap="none" lIns="0" tIns="0" rIns="0" bIns="0" rtlCol="0" anchor="t"/>
          <a:lstStyle/>
          <a:p>
            <a:pPr algn="ctr" defTabSz="571500">
              <a:lnSpc>
                <a:spcPts val="1656"/>
              </a:lnSpc>
            </a:pPr>
            <a:r>
              <a:rPr lang="en-US" sz="1800" b="1" kern="1200" dirty="0">
                <a:solidFill>
                  <a:schemeClr val="tx1"/>
                </a:solidFill>
                <a:ea typeface="Montserrat" pitchFamily="34" charset="-122"/>
                <a:cs typeface="Montserrat" pitchFamily="34" charset="-120"/>
              </a:rPr>
              <a:t>1</a:t>
            </a:r>
            <a:endParaRPr lang="en-US" sz="1800" b="1" kern="1200" dirty="0">
              <a:solidFill>
                <a:schemeClr val="tx1"/>
              </a:solidFill>
              <a:ea typeface="+mn-ea"/>
              <a:cs typeface="+mn-cs"/>
            </a:endParaRPr>
          </a:p>
        </p:txBody>
      </p:sp>
      <p:sp>
        <p:nvSpPr>
          <p:cNvPr id="6" name="Text 3"/>
          <p:cNvSpPr/>
          <p:nvPr/>
        </p:nvSpPr>
        <p:spPr>
          <a:xfrm>
            <a:off x="911323" y="2000587"/>
            <a:ext cx="1772022" cy="221456"/>
          </a:xfrm>
          <a:prstGeom prst="rect">
            <a:avLst/>
          </a:prstGeom>
          <a:noFill/>
          <a:ln/>
        </p:spPr>
        <p:txBody>
          <a:bodyPr wrap="none" lIns="0" tIns="0" rIns="0" bIns="0" rtlCol="0" anchor="t"/>
          <a:lstStyle/>
          <a:p>
            <a:pPr defTabSz="571500">
              <a:lnSpc>
                <a:spcPts val="1719"/>
              </a:lnSpc>
            </a:pPr>
            <a:r>
              <a:rPr lang="en-US" sz="1800" b="1" kern="1200" dirty="0">
                <a:solidFill>
                  <a:schemeClr val="tx1"/>
                </a:solidFill>
                <a:ea typeface="Montserrat" pitchFamily="34" charset="-122"/>
                <a:cs typeface="Montserrat" pitchFamily="34" charset="-120"/>
              </a:rPr>
              <a:t>Eye-Tracking</a:t>
            </a:r>
            <a:endParaRPr lang="en-US" sz="1800" b="1" kern="1200" dirty="0">
              <a:solidFill>
                <a:schemeClr val="tx1"/>
              </a:solidFill>
              <a:ea typeface="+mn-ea"/>
              <a:cs typeface="+mn-cs"/>
            </a:endParaRPr>
          </a:p>
        </p:txBody>
      </p:sp>
      <p:sp>
        <p:nvSpPr>
          <p:cNvPr id="7" name="Text 4"/>
          <p:cNvSpPr/>
          <p:nvPr/>
        </p:nvSpPr>
        <p:spPr>
          <a:xfrm>
            <a:off x="911323" y="2291641"/>
            <a:ext cx="4351822" cy="453628"/>
          </a:xfrm>
          <a:prstGeom prst="rect">
            <a:avLst/>
          </a:prstGeom>
          <a:noFill/>
          <a:ln/>
        </p:spPr>
        <p:txBody>
          <a:bodyPr wrap="square" lIns="0" tIns="0" rIns="0" bIns="0" rtlCol="0" anchor="t"/>
          <a:lstStyle/>
          <a:p>
            <a:pPr defTabSz="571500">
              <a:lnSpc>
                <a:spcPts val="1781"/>
              </a:lnSpc>
            </a:pPr>
            <a:r>
              <a:rPr lang="en-US" sz="1800" kern="1200" dirty="0">
                <a:solidFill>
                  <a:schemeClr val="tx1"/>
                </a:solidFill>
                <a:ea typeface="Heebo Light" pitchFamily="34" charset="-122"/>
                <a:cs typeface="Heebo Light" pitchFamily="34" charset="-120"/>
              </a:rPr>
              <a:t>Prone to errors under poor lighting conditions.</a:t>
            </a:r>
            <a:endParaRPr lang="en-US" sz="1800" kern="1200" dirty="0">
              <a:solidFill>
                <a:schemeClr val="tx1"/>
              </a:solidFill>
              <a:ea typeface="+mn-ea"/>
              <a:cs typeface="+mn-cs"/>
            </a:endParaRPr>
          </a:p>
        </p:txBody>
      </p:sp>
      <p:sp>
        <p:nvSpPr>
          <p:cNvPr id="9" name="Text 6"/>
          <p:cNvSpPr/>
          <p:nvPr/>
        </p:nvSpPr>
        <p:spPr>
          <a:xfrm>
            <a:off x="515573" y="2933191"/>
            <a:ext cx="120774" cy="212676"/>
          </a:xfrm>
          <a:prstGeom prst="rect">
            <a:avLst/>
          </a:prstGeom>
          <a:noFill/>
          <a:ln/>
        </p:spPr>
        <p:txBody>
          <a:bodyPr wrap="none" lIns="0" tIns="0" rIns="0" bIns="0" rtlCol="0" anchor="t"/>
          <a:lstStyle/>
          <a:p>
            <a:pPr algn="ctr" defTabSz="571500">
              <a:lnSpc>
                <a:spcPts val="1656"/>
              </a:lnSpc>
            </a:pPr>
            <a:r>
              <a:rPr lang="en-US" sz="1800" b="1" kern="1200" dirty="0">
                <a:solidFill>
                  <a:schemeClr val="tx1"/>
                </a:solidFill>
                <a:ea typeface="Montserrat" pitchFamily="34" charset="-122"/>
                <a:cs typeface="Montserrat" pitchFamily="34" charset="-120"/>
              </a:rPr>
              <a:t>2</a:t>
            </a:r>
            <a:endParaRPr lang="en-US" sz="1800" b="1" kern="1200" dirty="0">
              <a:solidFill>
                <a:schemeClr val="tx1"/>
              </a:solidFill>
              <a:ea typeface="+mn-ea"/>
              <a:cs typeface="+mn-cs"/>
            </a:endParaRPr>
          </a:p>
        </p:txBody>
      </p:sp>
      <p:sp>
        <p:nvSpPr>
          <p:cNvPr id="10" name="Text 7"/>
          <p:cNvSpPr/>
          <p:nvPr/>
        </p:nvSpPr>
        <p:spPr>
          <a:xfrm>
            <a:off x="925934" y="2919991"/>
            <a:ext cx="2723740" cy="442913"/>
          </a:xfrm>
          <a:prstGeom prst="rect">
            <a:avLst/>
          </a:prstGeom>
          <a:noFill/>
          <a:ln/>
        </p:spPr>
        <p:txBody>
          <a:bodyPr wrap="square" lIns="0" tIns="0" rIns="0" bIns="0" rtlCol="0" anchor="t"/>
          <a:lstStyle/>
          <a:p>
            <a:pPr defTabSz="571500">
              <a:lnSpc>
                <a:spcPts val="1719"/>
              </a:lnSpc>
            </a:pPr>
            <a:r>
              <a:rPr lang="en-US" sz="1800" b="1" kern="1200" dirty="0">
                <a:solidFill>
                  <a:schemeClr val="tx1"/>
                </a:solidFill>
                <a:ea typeface="Montserrat" pitchFamily="34" charset="-122"/>
                <a:cs typeface="Montserrat" pitchFamily="34" charset="-120"/>
              </a:rPr>
              <a:t>Physiological Sensors</a:t>
            </a:r>
            <a:endParaRPr lang="en-US" sz="1800" b="1" kern="1200" dirty="0">
              <a:solidFill>
                <a:schemeClr val="tx1"/>
              </a:solidFill>
              <a:ea typeface="+mn-ea"/>
              <a:cs typeface="+mn-cs"/>
            </a:endParaRPr>
          </a:p>
        </p:txBody>
      </p:sp>
      <p:sp>
        <p:nvSpPr>
          <p:cNvPr id="11" name="Text 8"/>
          <p:cNvSpPr/>
          <p:nvPr/>
        </p:nvSpPr>
        <p:spPr>
          <a:xfrm>
            <a:off x="925934" y="3152196"/>
            <a:ext cx="3993556" cy="453628"/>
          </a:xfrm>
          <a:prstGeom prst="rect">
            <a:avLst/>
          </a:prstGeom>
          <a:noFill/>
          <a:ln/>
        </p:spPr>
        <p:txBody>
          <a:bodyPr wrap="square" lIns="0" tIns="0" rIns="0" bIns="0" rtlCol="0" anchor="t"/>
          <a:lstStyle/>
          <a:p>
            <a:pPr defTabSz="571500">
              <a:lnSpc>
                <a:spcPts val="1781"/>
              </a:lnSpc>
            </a:pPr>
            <a:r>
              <a:rPr lang="en-US" sz="1800" kern="1200" dirty="0">
                <a:solidFill>
                  <a:schemeClr val="tx1"/>
                </a:solidFill>
                <a:ea typeface="Heebo Light" pitchFamily="34" charset="-122"/>
                <a:cs typeface="Heebo Light" pitchFamily="34" charset="-120"/>
              </a:rPr>
              <a:t>Less sensitive to cognitive fatigue than EEG.</a:t>
            </a:r>
            <a:endParaRPr lang="en-US" sz="1800" kern="1200" dirty="0">
              <a:solidFill>
                <a:schemeClr val="tx1"/>
              </a:solidFill>
              <a:ea typeface="+mn-ea"/>
              <a:cs typeface="+mn-cs"/>
            </a:endParaRPr>
          </a:p>
        </p:txBody>
      </p:sp>
      <p:sp>
        <p:nvSpPr>
          <p:cNvPr id="13" name="Text 10"/>
          <p:cNvSpPr/>
          <p:nvPr/>
        </p:nvSpPr>
        <p:spPr>
          <a:xfrm>
            <a:off x="520073" y="3860293"/>
            <a:ext cx="119956" cy="212676"/>
          </a:xfrm>
          <a:prstGeom prst="rect">
            <a:avLst/>
          </a:prstGeom>
          <a:noFill/>
          <a:ln/>
        </p:spPr>
        <p:txBody>
          <a:bodyPr wrap="none" lIns="0" tIns="0" rIns="0" bIns="0" rtlCol="0" anchor="t"/>
          <a:lstStyle/>
          <a:p>
            <a:pPr algn="ctr" defTabSz="571500">
              <a:lnSpc>
                <a:spcPts val="1656"/>
              </a:lnSpc>
            </a:pPr>
            <a:r>
              <a:rPr lang="en-US" sz="1800" b="1" kern="1200" dirty="0">
                <a:solidFill>
                  <a:schemeClr val="tx1"/>
                </a:solidFill>
                <a:ea typeface="Montserrat" pitchFamily="34" charset="-122"/>
                <a:cs typeface="Montserrat" pitchFamily="34" charset="-120"/>
              </a:rPr>
              <a:t>3</a:t>
            </a:r>
            <a:endParaRPr lang="en-US" sz="1800" b="1" kern="1200" dirty="0">
              <a:solidFill>
                <a:schemeClr val="tx1"/>
              </a:solidFill>
              <a:ea typeface="+mn-ea"/>
              <a:cs typeface="+mn-cs"/>
            </a:endParaRPr>
          </a:p>
        </p:txBody>
      </p:sp>
      <p:sp>
        <p:nvSpPr>
          <p:cNvPr id="14" name="Text 11"/>
          <p:cNvSpPr/>
          <p:nvPr/>
        </p:nvSpPr>
        <p:spPr>
          <a:xfrm>
            <a:off x="911323" y="3860864"/>
            <a:ext cx="1772022" cy="221456"/>
          </a:xfrm>
          <a:prstGeom prst="rect">
            <a:avLst/>
          </a:prstGeom>
          <a:noFill/>
          <a:ln/>
        </p:spPr>
        <p:txBody>
          <a:bodyPr wrap="none" lIns="0" tIns="0" rIns="0" bIns="0" rtlCol="0" anchor="t"/>
          <a:lstStyle/>
          <a:p>
            <a:pPr defTabSz="571500">
              <a:lnSpc>
                <a:spcPts val="1719"/>
              </a:lnSpc>
            </a:pPr>
            <a:r>
              <a:rPr lang="en-US" sz="1800" b="1" kern="1200" dirty="0">
                <a:solidFill>
                  <a:schemeClr val="tx1"/>
                </a:solidFill>
                <a:ea typeface="Montserrat" pitchFamily="34" charset="-122"/>
                <a:cs typeface="Montserrat" pitchFamily="34" charset="-120"/>
              </a:rPr>
              <a:t>EEG</a:t>
            </a:r>
            <a:endParaRPr lang="en-US" sz="1800" b="1" kern="1200" dirty="0">
              <a:solidFill>
                <a:schemeClr val="tx1"/>
              </a:solidFill>
              <a:ea typeface="+mn-ea"/>
              <a:cs typeface="+mn-cs"/>
            </a:endParaRPr>
          </a:p>
        </p:txBody>
      </p:sp>
      <p:sp>
        <p:nvSpPr>
          <p:cNvPr id="15" name="Text 12"/>
          <p:cNvSpPr/>
          <p:nvPr/>
        </p:nvSpPr>
        <p:spPr>
          <a:xfrm>
            <a:off x="925934" y="4085842"/>
            <a:ext cx="4262066" cy="453628"/>
          </a:xfrm>
          <a:prstGeom prst="rect">
            <a:avLst/>
          </a:prstGeom>
          <a:noFill/>
          <a:ln/>
        </p:spPr>
        <p:txBody>
          <a:bodyPr wrap="square" lIns="0" tIns="0" rIns="0" bIns="0" rtlCol="0" anchor="t"/>
          <a:lstStyle/>
          <a:p>
            <a:pPr defTabSz="571500">
              <a:lnSpc>
                <a:spcPts val="1781"/>
              </a:lnSpc>
            </a:pPr>
            <a:r>
              <a:rPr lang="en-US" sz="1800" kern="1200" dirty="0">
                <a:solidFill>
                  <a:schemeClr val="tx1"/>
                </a:solidFill>
                <a:ea typeface="Heebo Light" pitchFamily="34" charset="-122"/>
                <a:cs typeface="Heebo Light" pitchFamily="34" charset="-120"/>
              </a:rPr>
              <a:t>Directly measures brain activity, offering higher reliability in detecting cognitive fatigue.</a:t>
            </a:r>
            <a:endParaRPr lang="en-US" sz="1800" kern="1200" dirty="0">
              <a:solidFill>
                <a:schemeClr val="tx1"/>
              </a:solidFill>
              <a:ea typeface="+mn-ea"/>
              <a:cs typeface="+mn-cs"/>
            </a:endParaRPr>
          </a:p>
        </p:txBody>
      </p:sp>
      <p:sp>
        <p:nvSpPr>
          <p:cNvPr id="16" name="Text 13"/>
          <p:cNvSpPr/>
          <p:nvPr/>
        </p:nvSpPr>
        <p:spPr>
          <a:xfrm>
            <a:off x="421557" y="5019488"/>
            <a:ext cx="4895688" cy="680443"/>
          </a:xfrm>
          <a:prstGeom prst="rect">
            <a:avLst/>
          </a:prstGeom>
          <a:noFill/>
          <a:ln/>
        </p:spPr>
        <p:txBody>
          <a:bodyPr wrap="square" lIns="0" tIns="0" rIns="0" bIns="0" rtlCol="0" anchor="t"/>
          <a:lstStyle/>
          <a:p>
            <a:pPr defTabSz="571500">
              <a:lnSpc>
                <a:spcPts val="1781"/>
              </a:lnSpc>
            </a:pPr>
            <a:r>
              <a:rPr lang="en-US" sz="1800" kern="1200" dirty="0">
                <a:solidFill>
                  <a:schemeClr val="tx1"/>
                </a:solidFill>
                <a:ea typeface="Heebo Light" pitchFamily="34" charset="-122"/>
                <a:cs typeface="Heebo Light" pitchFamily="34" charset="-120"/>
              </a:rPr>
              <a:t>EEG provides direct, reliable measurement of brain activity. This offers a more accurate means of assessing cognitive fatigue compared to alternatives.</a:t>
            </a:r>
            <a:endParaRPr lang="en-US" sz="1800" kern="1200" dirty="0">
              <a:solidFill>
                <a:schemeClr val="tx1"/>
              </a:solidFill>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1778-E320-D6AB-DFAE-056FB5B47D85}"/>
              </a:ext>
            </a:extLst>
          </p:cNvPr>
          <p:cNvSpPr>
            <a:spLocks noGrp="1"/>
          </p:cNvSpPr>
          <p:nvPr>
            <p:ph type="title"/>
          </p:nvPr>
        </p:nvSpPr>
        <p:spPr>
          <a:xfrm>
            <a:off x="311700" y="211617"/>
            <a:ext cx="8520600" cy="763500"/>
          </a:xfrm>
        </p:spPr>
        <p:txBody>
          <a:bodyPr/>
          <a:lstStyle/>
          <a:p>
            <a:r>
              <a:rPr lang="en-US" cap="none" dirty="0"/>
              <a:t>Types Of EEG Signals</a:t>
            </a:r>
            <a:endParaRPr lang="en-IN" cap="none" dirty="0"/>
          </a:p>
        </p:txBody>
      </p:sp>
      <p:pic>
        <p:nvPicPr>
          <p:cNvPr id="4" name="Picture 3">
            <a:extLst>
              <a:ext uri="{FF2B5EF4-FFF2-40B4-BE49-F238E27FC236}">
                <a16:creationId xmlns:a16="http://schemas.microsoft.com/office/drawing/2014/main" id="{3F54B638-7DC6-5FCD-841E-ABA407740E51}"/>
              </a:ext>
            </a:extLst>
          </p:cNvPr>
          <p:cNvPicPr>
            <a:picLocks noChangeAspect="1"/>
          </p:cNvPicPr>
          <p:nvPr/>
        </p:nvPicPr>
        <p:blipFill>
          <a:blip r:embed="rId2"/>
          <a:stretch>
            <a:fillRect/>
          </a:stretch>
        </p:blipFill>
        <p:spPr>
          <a:xfrm>
            <a:off x="396568" y="975117"/>
            <a:ext cx="8435732" cy="4826912"/>
          </a:xfrm>
          <a:prstGeom prst="rect">
            <a:avLst/>
          </a:prstGeom>
        </p:spPr>
      </p:pic>
    </p:spTree>
    <p:extLst>
      <p:ext uri="{BB962C8B-B14F-4D97-AF65-F5344CB8AC3E}">
        <p14:creationId xmlns:p14="http://schemas.microsoft.com/office/powerpoint/2010/main" val="267647387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2412</TotalTime>
  <Words>2179</Words>
  <Application>Microsoft Office PowerPoint</Application>
  <PresentationFormat>On-screen Show (4:3)</PresentationFormat>
  <Paragraphs>268</Paragraphs>
  <Slides>28</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Gill Sans MT Condensed</vt:lpstr>
      <vt:lpstr>Arial</vt:lpstr>
      <vt:lpstr>Times New Roman</vt:lpstr>
      <vt:lpstr>Calibri</vt:lpstr>
      <vt:lpstr>Montserrat</vt:lpstr>
      <vt:lpstr>Gill Sans MT</vt:lpstr>
      <vt:lpstr>Wingdings</vt:lpstr>
      <vt:lpstr>Archivo Narrow</vt:lpstr>
      <vt:lpstr>Heebo Light</vt:lpstr>
      <vt:lpstr>Gallery</vt:lpstr>
      <vt:lpstr>Enhancing Driver Safety Through EEG-Based Drowsiness Detection:  A Hybrid Model Using Fuzzy Logic and XGBoost</vt:lpstr>
      <vt:lpstr>PowerPoint Presentation</vt:lpstr>
      <vt:lpstr>Problem Statement</vt:lpstr>
      <vt:lpstr>Abstract</vt:lpstr>
      <vt:lpstr>Introduction</vt:lpstr>
      <vt:lpstr>How Is Drowsiness As A Cause Of Accidents Determined? </vt:lpstr>
      <vt:lpstr>Why EEG Signals?</vt:lpstr>
      <vt:lpstr>PowerPoint Presentation</vt:lpstr>
      <vt:lpstr>Types Of EEG Signals</vt:lpstr>
      <vt:lpstr>Consolidated Gap Analysis</vt:lpstr>
      <vt:lpstr>Solution To Global Issue </vt:lpstr>
      <vt:lpstr>PowerPoint Presentation</vt:lpstr>
      <vt:lpstr>PowerPoint Presentation</vt:lpstr>
      <vt:lpstr>Objectives </vt:lpstr>
      <vt:lpstr>Implementations Of Objectives</vt:lpstr>
      <vt:lpstr>PowerPoint Presentation</vt:lpstr>
      <vt:lpstr>PowerPoint Presentation</vt:lpstr>
      <vt:lpstr>Architecture</vt:lpstr>
      <vt:lpstr>PowerPoint Presentation</vt:lpstr>
      <vt:lpstr>Result of Hybrid Model</vt:lpstr>
      <vt:lpstr>Accuracy Comparision</vt:lpstr>
      <vt:lpstr>Inference Comparision</vt:lpstr>
      <vt:lpstr>Conclusion</vt:lpstr>
      <vt:lpstr>PowerPoint Presentation</vt:lpstr>
      <vt:lpstr>PowerPoint Presentation</vt:lpstr>
      <vt:lpstr>Future Scope</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Driver Safety Through EEG-Based Drowsiness Detection:  A Hybrid Model Using Fuzzy Logic and XGBoost</dc:title>
  <dc:creator>Keerthi Kumar</dc:creator>
  <cp:lastModifiedBy>Keerthi Kumar A.V</cp:lastModifiedBy>
  <cp:revision>77</cp:revision>
  <cp:lastPrinted>2025-01-05T16:08:13Z</cp:lastPrinted>
  <dcterms:modified xsi:type="dcterms:W3CDTF">2025-02-21T12:00:46Z</dcterms:modified>
</cp:coreProperties>
</file>